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D34BC95-0D2A-42E6-A52A-3E12749BD3EB}" v="1" dt="2026-09-17T19:25:00.92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920" autoAdjust="0"/>
    <p:restoredTop sz="95033" autoAdjust="0"/>
  </p:normalViewPr>
  <p:slideViewPr>
    <p:cSldViewPr snapToGrid="0">
      <p:cViewPr varScale="1">
        <p:scale>
          <a:sx n="78" d="100"/>
          <a:sy n="78" d="100"/>
        </p:scale>
        <p:origin x="106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 Id="rId9"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ydia Pickwick" userId="e0927510-1148-4e0b-8e7e-294b24428d33" providerId="ADAL" clId="{14B267E2-0731-425F-B3D5-CD491D262DBB}"/>
    <pc:docChg chg="custSel modSld">
      <pc:chgData name="Lydia Pickwick" userId="e0927510-1148-4e0b-8e7e-294b24428d33" providerId="ADAL" clId="{14B267E2-0731-425F-B3D5-CD491D262DBB}" dt="2026-09-17T19:31:23.933" v="224" actId="20577"/>
      <pc:docMkLst>
        <pc:docMk/>
      </pc:docMkLst>
      <pc:sldChg chg="modSp mod">
        <pc:chgData name="Lydia Pickwick" userId="e0927510-1148-4e0b-8e7e-294b24428d33" providerId="ADAL" clId="{14B267E2-0731-425F-B3D5-CD491D262DBB}" dt="2026-09-17T19:31:23.933" v="224" actId="20577"/>
        <pc:sldMkLst>
          <pc:docMk/>
          <pc:sldMk cId="900205093" sldId="257"/>
        </pc:sldMkLst>
        <pc:spChg chg="mod">
          <ac:chgData name="Lydia Pickwick" userId="e0927510-1148-4e0b-8e7e-294b24428d33" providerId="ADAL" clId="{14B267E2-0731-425F-B3D5-CD491D262DBB}" dt="2026-09-17T19:26:40.674" v="223" actId="14100"/>
          <ac:spMkLst>
            <pc:docMk/>
            <pc:sldMk cId="900205093" sldId="257"/>
            <ac:spMk id="23" creationId="{6E6E820D-00D7-B006-C88F-236A4D90A904}"/>
          </ac:spMkLst>
        </pc:spChg>
        <pc:spChg chg="mod">
          <ac:chgData name="Lydia Pickwick" userId="e0927510-1148-4e0b-8e7e-294b24428d33" providerId="ADAL" clId="{14B267E2-0731-425F-B3D5-CD491D262DBB}" dt="2026-09-17T19:31:23.933" v="224" actId="20577"/>
          <ac:spMkLst>
            <pc:docMk/>
            <pc:sldMk cId="900205093" sldId="257"/>
            <ac:spMk id="26" creationId="{24DD7139-510C-3869-1A88-26153DC94C6C}"/>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5606C-1BAE-2848-06BD-F12A95BAE1E8}"/>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DBD6CE78-BAEE-860E-413B-8D75030CEC4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F0121AF0-1C49-3FAA-E376-751497CB9BAA}"/>
              </a:ext>
            </a:extLst>
          </p:cNvPr>
          <p:cNvSpPr>
            <a:spLocks noGrp="1"/>
          </p:cNvSpPr>
          <p:nvPr>
            <p:ph type="dt" sz="half" idx="10"/>
          </p:nvPr>
        </p:nvSpPr>
        <p:spPr/>
        <p:txBody>
          <a:bodyPr/>
          <a:lstStyle/>
          <a:p>
            <a:fld id="{A6A692B7-E9DD-4E21-B021-C55616A2AAD4}" type="datetimeFigureOut">
              <a:rPr lang="en-GB" smtClean="0"/>
              <a:t>17/09/2026</a:t>
            </a:fld>
            <a:endParaRPr lang="en-GB"/>
          </a:p>
        </p:txBody>
      </p:sp>
      <p:sp>
        <p:nvSpPr>
          <p:cNvPr id="5" name="Footer Placeholder 4">
            <a:extLst>
              <a:ext uri="{FF2B5EF4-FFF2-40B4-BE49-F238E27FC236}">
                <a16:creationId xmlns:a16="http://schemas.microsoft.com/office/drawing/2014/main" id="{21B19FA0-F6CD-6DCD-0766-30447516802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525A608-C400-F1F9-9D86-778D22D960E4}"/>
              </a:ext>
            </a:extLst>
          </p:cNvPr>
          <p:cNvSpPr>
            <a:spLocks noGrp="1"/>
          </p:cNvSpPr>
          <p:nvPr>
            <p:ph type="sldNum" sz="quarter" idx="12"/>
          </p:nvPr>
        </p:nvSpPr>
        <p:spPr/>
        <p:txBody>
          <a:bodyPr/>
          <a:lstStyle/>
          <a:p>
            <a:fld id="{B69ABA06-A06C-414F-83BC-1A9DEDC08398}" type="slidenum">
              <a:rPr lang="en-GB" smtClean="0"/>
              <a:t>‹#›</a:t>
            </a:fld>
            <a:endParaRPr lang="en-GB"/>
          </a:p>
        </p:txBody>
      </p:sp>
    </p:spTree>
    <p:extLst>
      <p:ext uri="{BB962C8B-B14F-4D97-AF65-F5344CB8AC3E}">
        <p14:creationId xmlns:p14="http://schemas.microsoft.com/office/powerpoint/2010/main" val="8729461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911C3-D292-B4F4-6E4A-B825CCBC743A}"/>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7264EC6E-A8C6-AB6C-DF5C-2B3CCFC8355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305B67D4-CBD2-6847-ECB1-2454E533D22E}"/>
              </a:ext>
            </a:extLst>
          </p:cNvPr>
          <p:cNvSpPr>
            <a:spLocks noGrp="1"/>
          </p:cNvSpPr>
          <p:nvPr>
            <p:ph type="dt" sz="half" idx="10"/>
          </p:nvPr>
        </p:nvSpPr>
        <p:spPr/>
        <p:txBody>
          <a:bodyPr/>
          <a:lstStyle/>
          <a:p>
            <a:fld id="{A6A692B7-E9DD-4E21-B021-C55616A2AAD4}" type="datetimeFigureOut">
              <a:rPr lang="en-GB" smtClean="0"/>
              <a:t>17/09/2026</a:t>
            </a:fld>
            <a:endParaRPr lang="en-GB"/>
          </a:p>
        </p:txBody>
      </p:sp>
      <p:sp>
        <p:nvSpPr>
          <p:cNvPr id="5" name="Footer Placeholder 4">
            <a:extLst>
              <a:ext uri="{FF2B5EF4-FFF2-40B4-BE49-F238E27FC236}">
                <a16:creationId xmlns:a16="http://schemas.microsoft.com/office/drawing/2014/main" id="{F51BF038-E395-FB41-A837-745179543BC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107AEFF-38FB-9746-154B-96B3BB2A0AEC}"/>
              </a:ext>
            </a:extLst>
          </p:cNvPr>
          <p:cNvSpPr>
            <a:spLocks noGrp="1"/>
          </p:cNvSpPr>
          <p:nvPr>
            <p:ph type="sldNum" sz="quarter" idx="12"/>
          </p:nvPr>
        </p:nvSpPr>
        <p:spPr/>
        <p:txBody>
          <a:bodyPr/>
          <a:lstStyle/>
          <a:p>
            <a:fld id="{B69ABA06-A06C-414F-83BC-1A9DEDC08398}" type="slidenum">
              <a:rPr lang="en-GB" smtClean="0"/>
              <a:t>‹#›</a:t>
            </a:fld>
            <a:endParaRPr lang="en-GB"/>
          </a:p>
        </p:txBody>
      </p:sp>
    </p:spTree>
    <p:extLst>
      <p:ext uri="{BB962C8B-B14F-4D97-AF65-F5344CB8AC3E}">
        <p14:creationId xmlns:p14="http://schemas.microsoft.com/office/powerpoint/2010/main" val="3504360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F3137-3235-3082-9E5F-6DBBFCFBDD76}"/>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A48CE48B-7B16-2243-0695-5F5FAFF8142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B4D3587C-6CAE-026B-88F7-EC15B1C6C714}"/>
              </a:ext>
            </a:extLst>
          </p:cNvPr>
          <p:cNvSpPr>
            <a:spLocks noGrp="1"/>
          </p:cNvSpPr>
          <p:nvPr>
            <p:ph type="dt" sz="half" idx="10"/>
          </p:nvPr>
        </p:nvSpPr>
        <p:spPr/>
        <p:txBody>
          <a:bodyPr/>
          <a:lstStyle/>
          <a:p>
            <a:fld id="{A6A692B7-E9DD-4E21-B021-C55616A2AAD4}" type="datetimeFigureOut">
              <a:rPr lang="en-GB" smtClean="0"/>
              <a:t>17/09/2026</a:t>
            </a:fld>
            <a:endParaRPr lang="en-GB"/>
          </a:p>
        </p:txBody>
      </p:sp>
      <p:sp>
        <p:nvSpPr>
          <p:cNvPr id="5" name="Footer Placeholder 4">
            <a:extLst>
              <a:ext uri="{FF2B5EF4-FFF2-40B4-BE49-F238E27FC236}">
                <a16:creationId xmlns:a16="http://schemas.microsoft.com/office/drawing/2014/main" id="{A9131005-9A66-3F0E-469D-75128707971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767013C-4619-2F86-60A5-9A0E83EA2E5A}"/>
              </a:ext>
            </a:extLst>
          </p:cNvPr>
          <p:cNvSpPr>
            <a:spLocks noGrp="1"/>
          </p:cNvSpPr>
          <p:nvPr>
            <p:ph type="sldNum" sz="quarter" idx="12"/>
          </p:nvPr>
        </p:nvSpPr>
        <p:spPr/>
        <p:txBody>
          <a:bodyPr/>
          <a:lstStyle/>
          <a:p>
            <a:fld id="{B69ABA06-A06C-414F-83BC-1A9DEDC08398}" type="slidenum">
              <a:rPr lang="en-GB" smtClean="0"/>
              <a:t>‹#›</a:t>
            </a:fld>
            <a:endParaRPr lang="en-GB"/>
          </a:p>
        </p:txBody>
      </p:sp>
    </p:spTree>
    <p:extLst>
      <p:ext uri="{BB962C8B-B14F-4D97-AF65-F5344CB8AC3E}">
        <p14:creationId xmlns:p14="http://schemas.microsoft.com/office/powerpoint/2010/main" val="7125240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D6A0C-C53B-A653-2F9B-5CD03CE1E564}"/>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4554378F-2F29-1105-1618-4C235521F218}"/>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1FC671C3-CC6D-0609-4E78-1D05174B0E08}"/>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A1C13C8B-B81E-66A2-51F1-8E77908652E7}"/>
              </a:ext>
            </a:extLst>
          </p:cNvPr>
          <p:cNvSpPr>
            <a:spLocks noGrp="1"/>
          </p:cNvSpPr>
          <p:nvPr>
            <p:ph type="dt" sz="half" idx="10"/>
          </p:nvPr>
        </p:nvSpPr>
        <p:spPr/>
        <p:txBody>
          <a:bodyPr/>
          <a:lstStyle/>
          <a:p>
            <a:fld id="{A6A692B7-E9DD-4E21-B021-C55616A2AAD4}" type="datetimeFigureOut">
              <a:rPr lang="en-GB" smtClean="0"/>
              <a:t>17/09/2026</a:t>
            </a:fld>
            <a:endParaRPr lang="en-GB"/>
          </a:p>
        </p:txBody>
      </p:sp>
      <p:sp>
        <p:nvSpPr>
          <p:cNvPr id="6" name="Footer Placeholder 5">
            <a:extLst>
              <a:ext uri="{FF2B5EF4-FFF2-40B4-BE49-F238E27FC236}">
                <a16:creationId xmlns:a16="http://schemas.microsoft.com/office/drawing/2014/main" id="{AFBB0B46-BD93-F0F2-0AC9-1EE7DB585BC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3157986-9F3F-1270-0664-DDB5148C81D6}"/>
              </a:ext>
            </a:extLst>
          </p:cNvPr>
          <p:cNvSpPr>
            <a:spLocks noGrp="1"/>
          </p:cNvSpPr>
          <p:nvPr>
            <p:ph type="sldNum" sz="quarter" idx="12"/>
          </p:nvPr>
        </p:nvSpPr>
        <p:spPr/>
        <p:txBody>
          <a:bodyPr/>
          <a:lstStyle/>
          <a:p>
            <a:fld id="{B69ABA06-A06C-414F-83BC-1A9DEDC08398}" type="slidenum">
              <a:rPr lang="en-GB" smtClean="0"/>
              <a:t>‹#›</a:t>
            </a:fld>
            <a:endParaRPr lang="en-GB"/>
          </a:p>
        </p:txBody>
      </p:sp>
    </p:spTree>
    <p:extLst>
      <p:ext uri="{BB962C8B-B14F-4D97-AF65-F5344CB8AC3E}">
        <p14:creationId xmlns:p14="http://schemas.microsoft.com/office/powerpoint/2010/main" val="29130744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8BCD4-CF13-93ED-59C5-50766E820665}"/>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28CD8492-2D10-1118-863F-4D06C9870A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7DE5C003-DDFF-87EC-A2F4-EAC2B7E55857}"/>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4D9214DE-AD16-C5F3-78F9-921BB18662F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E7702D0E-3004-02D7-F951-53801C941C11}"/>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A6D00953-AB9E-A4C7-4A97-E22EF3CC0689}"/>
              </a:ext>
            </a:extLst>
          </p:cNvPr>
          <p:cNvSpPr>
            <a:spLocks noGrp="1"/>
          </p:cNvSpPr>
          <p:nvPr>
            <p:ph type="dt" sz="half" idx="10"/>
          </p:nvPr>
        </p:nvSpPr>
        <p:spPr/>
        <p:txBody>
          <a:bodyPr/>
          <a:lstStyle/>
          <a:p>
            <a:fld id="{A6A692B7-E9DD-4E21-B021-C55616A2AAD4}" type="datetimeFigureOut">
              <a:rPr lang="en-GB" smtClean="0"/>
              <a:t>17/09/2026</a:t>
            </a:fld>
            <a:endParaRPr lang="en-GB"/>
          </a:p>
        </p:txBody>
      </p:sp>
      <p:sp>
        <p:nvSpPr>
          <p:cNvPr id="8" name="Footer Placeholder 7">
            <a:extLst>
              <a:ext uri="{FF2B5EF4-FFF2-40B4-BE49-F238E27FC236}">
                <a16:creationId xmlns:a16="http://schemas.microsoft.com/office/drawing/2014/main" id="{294F0E6C-B3DC-9334-FE73-84D51D586CB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9120CA17-8388-ED32-0137-52403328F894}"/>
              </a:ext>
            </a:extLst>
          </p:cNvPr>
          <p:cNvSpPr>
            <a:spLocks noGrp="1"/>
          </p:cNvSpPr>
          <p:nvPr>
            <p:ph type="sldNum" sz="quarter" idx="12"/>
          </p:nvPr>
        </p:nvSpPr>
        <p:spPr/>
        <p:txBody>
          <a:bodyPr/>
          <a:lstStyle/>
          <a:p>
            <a:fld id="{B69ABA06-A06C-414F-83BC-1A9DEDC08398}" type="slidenum">
              <a:rPr lang="en-GB" smtClean="0"/>
              <a:t>‹#›</a:t>
            </a:fld>
            <a:endParaRPr lang="en-GB"/>
          </a:p>
        </p:txBody>
      </p:sp>
    </p:spTree>
    <p:extLst>
      <p:ext uri="{BB962C8B-B14F-4D97-AF65-F5344CB8AC3E}">
        <p14:creationId xmlns:p14="http://schemas.microsoft.com/office/powerpoint/2010/main" val="32079902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1A493-D98E-2E76-B99B-82A383B850BD}"/>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56BA0AFA-D208-3414-349D-130E86132060}"/>
              </a:ext>
            </a:extLst>
          </p:cNvPr>
          <p:cNvSpPr>
            <a:spLocks noGrp="1"/>
          </p:cNvSpPr>
          <p:nvPr>
            <p:ph type="dt" sz="half" idx="10"/>
          </p:nvPr>
        </p:nvSpPr>
        <p:spPr/>
        <p:txBody>
          <a:bodyPr/>
          <a:lstStyle/>
          <a:p>
            <a:fld id="{A6A692B7-E9DD-4E21-B021-C55616A2AAD4}" type="datetimeFigureOut">
              <a:rPr lang="en-GB" smtClean="0"/>
              <a:t>17/09/2026</a:t>
            </a:fld>
            <a:endParaRPr lang="en-GB"/>
          </a:p>
        </p:txBody>
      </p:sp>
      <p:sp>
        <p:nvSpPr>
          <p:cNvPr id="4" name="Footer Placeholder 3">
            <a:extLst>
              <a:ext uri="{FF2B5EF4-FFF2-40B4-BE49-F238E27FC236}">
                <a16:creationId xmlns:a16="http://schemas.microsoft.com/office/drawing/2014/main" id="{B016F4EE-36F0-07F8-F1DB-D87687F6CAA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A1541B0-2412-02F5-5B32-2D9CF4652619}"/>
              </a:ext>
            </a:extLst>
          </p:cNvPr>
          <p:cNvSpPr>
            <a:spLocks noGrp="1"/>
          </p:cNvSpPr>
          <p:nvPr>
            <p:ph type="sldNum" sz="quarter" idx="12"/>
          </p:nvPr>
        </p:nvSpPr>
        <p:spPr/>
        <p:txBody>
          <a:bodyPr/>
          <a:lstStyle/>
          <a:p>
            <a:fld id="{B69ABA06-A06C-414F-83BC-1A9DEDC08398}" type="slidenum">
              <a:rPr lang="en-GB" smtClean="0"/>
              <a:t>‹#›</a:t>
            </a:fld>
            <a:endParaRPr lang="en-GB"/>
          </a:p>
        </p:txBody>
      </p:sp>
    </p:spTree>
    <p:extLst>
      <p:ext uri="{BB962C8B-B14F-4D97-AF65-F5344CB8AC3E}">
        <p14:creationId xmlns:p14="http://schemas.microsoft.com/office/powerpoint/2010/main" val="36639807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4D24B3A-F0D8-F268-FAEA-708F25D74521}"/>
              </a:ext>
            </a:extLst>
          </p:cNvPr>
          <p:cNvSpPr>
            <a:spLocks noGrp="1"/>
          </p:cNvSpPr>
          <p:nvPr>
            <p:ph type="dt" sz="half" idx="10"/>
          </p:nvPr>
        </p:nvSpPr>
        <p:spPr/>
        <p:txBody>
          <a:bodyPr/>
          <a:lstStyle/>
          <a:p>
            <a:fld id="{A6A692B7-E9DD-4E21-B021-C55616A2AAD4}" type="datetimeFigureOut">
              <a:rPr lang="en-GB" smtClean="0"/>
              <a:t>17/09/2026</a:t>
            </a:fld>
            <a:endParaRPr lang="en-GB"/>
          </a:p>
        </p:txBody>
      </p:sp>
      <p:sp>
        <p:nvSpPr>
          <p:cNvPr id="3" name="Footer Placeholder 2">
            <a:extLst>
              <a:ext uri="{FF2B5EF4-FFF2-40B4-BE49-F238E27FC236}">
                <a16:creationId xmlns:a16="http://schemas.microsoft.com/office/drawing/2014/main" id="{A86BC6F0-A6CF-076E-CC57-C53F3BC26FAD}"/>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CF9E7CE-29BC-B48E-ABCE-14593F53C7F2}"/>
              </a:ext>
            </a:extLst>
          </p:cNvPr>
          <p:cNvSpPr>
            <a:spLocks noGrp="1"/>
          </p:cNvSpPr>
          <p:nvPr>
            <p:ph type="sldNum" sz="quarter" idx="12"/>
          </p:nvPr>
        </p:nvSpPr>
        <p:spPr/>
        <p:txBody>
          <a:bodyPr/>
          <a:lstStyle/>
          <a:p>
            <a:fld id="{B69ABA06-A06C-414F-83BC-1A9DEDC08398}" type="slidenum">
              <a:rPr lang="en-GB" smtClean="0"/>
              <a:t>‹#›</a:t>
            </a:fld>
            <a:endParaRPr lang="en-GB"/>
          </a:p>
        </p:txBody>
      </p:sp>
    </p:spTree>
    <p:extLst>
      <p:ext uri="{BB962C8B-B14F-4D97-AF65-F5344CB8AC3E}">
        <p14:creationId xmlns:p14="http://schemas.microsoft.com/office/powerpoint/2010/main" val="485606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BFD34-B6CE-B630-66A5-AA9D4B8B1F1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33B3AF46-E5AC-D20A-FCA3-F056E3428F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96E5DCF7-CF99-145D-FBDA-A08470E8CD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D1B3112-CE9E-6F82-44A0-C51B280876CE}"/>
              </a:ext>
            </a:extLst>
          </p:cNvPr>
          <p:cNvSpPr>
            <a:spLocks noGrp="1"/>
          </p:cNvSpPr>
          <p:nvPr>
            <p:ph type="dt" sz="half" idx="10"/>
          </p:nvPr>
        </p:nvSpPr>
        <p:spPr/>
        <p:txBody>
          <a:bodyPr/>
          <a:lstStyle/>
          <a:p>
            <a:fld id="{A6A692B7-E9DD-4E21-B021-C55616A2AAD4}" type="datetimeFigureOut">
              <a:rPr lang="en-GB" smtClean="0"/>
              <a:t>17/09/2026</a:t>
            </a:fld>
            <a:endParaRPr lang="en-GB"/>
          </a:p>
        </p:txBody>
      </p:sp>
      <p:sp>
        <p:nvSpPr>
          <p:cNvPr id="6" name="Footer Placeholder 5">
            <a:extLst>
              <a:ext uri="{FF2B5EF4-FFF2-40B4-BE49-F238E27FC236}">
                <a16:creationId xmlns:a16="http://schemas.microsoft.com/office/drawing/2014/main" id="{42E4E90C-4F63-77C2-D153-42798679318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403A930-2776-35D7-F484-5A4A4E67E3CD}"/>
              </a:ext>
            </a:extLst>
          </p:cNvPr>
          <p:cNvSpPr>
            <a:spLocks noGrp="1"/>
          </p:cNvSpPr>
          <p:nvPr>
            <p:ph type="sldNum" sz="quarter" idx="12"/>
          </p:nvPr>
        </p:nvSpPr>
        <p:spPr/>
        <p:txBody>
          <a:bodyPr/>
          <a:lstStyle/>
          <a:p>
            <a:fld id="{B69ABA06-A06C-414F-83BC-1A9DEDC08398}" type="slidenum">
              <a:rPr lang="en-GB" smtClean="0"/>
              <a:t>‹#›</a:t>
            </a:fld>
            <a:endParaRPr lang="en-GB"/>
          </a:p>
        </p:txBody>
      </p:sp>
    </p:spTree>
    <p:extLst>
      <p:ext uri="{BB962C8B-B14F-4D97-AF65-F5344CB8AC3E}">
        <p14:creationId xmlns:p14="http://schemas.microsoft.com/office/powerpoint/2010/main" val="213504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4C1EA-6BDB-0D6C-8494-87092754E51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0450AE68-C0D8-796B-0DD9-D8DD91D5B56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56336C4-DC2E-BA7F-F5C0-3E7B7D7328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80322D1-5140-8369-0D3C-3C12A613BDFB}"/>
              </a:ext>
            </a:extLst>
          </p:cNvPr>
          <p:cNvSpPr>
            <a:spLocks noGrp="1"/>
          </p:cNvSpPr>
          <p:nvPr>
            <p:ph type="dt" sz="half" idx="10"/>
          </p:nvPr>
        </p:nvSpPr>
        <p:spPr/>
        <p:txBody>
          <a:bodyPr/>
          <a:lstStyle/>
          <a:p>
            <a:fld id="{A6A692B7-E9DD-4E21-B021-C55616A2AAD4}" type="datetimeFigureOut">
              <a:rPr lang="en-GB" smtClean="0"/>
              <a:t>17/09/2026</a:t>
            </a:fld>
            <a:endParaRPr lang="en-GB"/>
          </a:p>
        </p:txBody>
      </p:sp>
      <p:sp>
        <p:nvSpPr>
          <p:cNvPr id="6" name="Footer Placeholder 5">
            <a:extLst>
              <a:ext uri="{FF2B5EF4-FFF2-40B4-BE49-F238E27FC236}">
                <a16:creationId xmlns:a16="http://schemas.microsoft.com/office/drawing/2014/main" id="{FF3C3741-D60B-A186-6D32-561905F9461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19DB9D1-415A-B1B2-208D-BDD2F5B35385}"/>
              </a:ext>
            </a:extLst>
          </p:cNvPr>
          <p:cNvSpPr>
            <a:spLocks noGrp="1"/>
          </p:cNvSpPr>
          <p:nvPr>
            <p:ph type="sldNum" sz="quarter" idx="12"/>
          </p:nvPr>
        </p:nvSpPr>
        <p:spPr/>
        <p:txBody>
          <a:bodyPr/>
          <a:lstStyle/>
          <a:p>
            <a:fld id="{B69ABA06-A06C-414F-83BC-1A9DEDC08398}" type="slidenum">
              <a:rPr lang="en-GB" smtClean="0"/>
              <a:t>‹#›</a:t>
            </a:fld>
            <a:endParaRPr lang="en-GB"/>
          </a:p>
        </p:txBody>
      </p:sp>
    </p:spTree>
    <p:extLst>
      <p:ext uri="{BB962C8B-B14F-4D97-AF65-F5344CB8AC3E}">
        <p14:creationId xmlns:p14="http://schemas.microsoft.com/office/powerpoint/2010/main" val="39457646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513AF-CED3-7081-9935-0E491C1711F6}"/>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970B1220-F71E-6A66-576F-E0C8B8F04B75}"/>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F54527B2-2E6F-52A0-3727-260E8AA7290B}"/>
              </a:ext>
            </a:extLst>
          </p:cNvPr>
          <p:cNvSpPr>
            <a:spLocks noGrp="1"/>
          </p:cNvSpPr>
          <p:nvPr>
            <p:ph type="dt" sz="half" idx="10"/>
          </p:nvPr>
        </p:nvSpPr>
        <p:spPr/>
        <p:txBody>
          <a:bodyPr/>
          <a:lstStyle/>
          <a:p>
            <a:fld id="{A6A692B7-E9DD-4E21-B021-C55616A2AAD4}" type="datetimeFigureOut">
              <a:rPr lang="en-GB" smtClean="0"/>
              <a:t>17/09/2026</a:t>
            </a:fld>
            <a:endParaRPr lang="en-GB"/>
          </a:p>
        </p:txBody>
      </p:sp>
      <p:sp>
        <p:nvSpPr>
          <p:cNvPr id="5" name="Footer Placeholder 4">
            <a:extLst>
              <a:ext uri="{FF2B5EF4-FFF2-40B4-BE49-F238E27FC236}">
                <a16:creationId xmlns:a16="http://schemas.microsoft.com/office/drawing/2014/main" id="{9D0163C4-0EAE-7D04-D13F-C69C63E2CBB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84DDB4-92CC-FE30-1F1E-56D000A2127F}"/>
              </a:ext>
            </a:extLst>
          </p:cNvPr>
          <p:cNvSpPr>
            <a:spLocks noGrp="1"/>
          </p:cNvSpPr>
          <p:nvPr>
            <p:ph type="sldNum" sz="quarter" idx="12"/>
          </p:nvPr>
        </p:nvSpPr>
        <p:spPr/>
        <p:txBody>
          <a:bodyPr/>
          <a:lstStyle/>
          <a:p>
            <a:fld id="{B69ABA06-A06C-414F-83BC-1A9DEDC08398}" type="slidenum">
              <a:rPr lang="en-GB" smtClean="0"/>
              <a:t>‹#›</a:t>
            </a:fld>
            <a:endParaRPr lang="en-GB"/>
          </a:p>
        </p:txBody>
      </p:sp>
    </p:spTree>
    <p:extLst>
      <p:ext uri="{BB962C8B-B14F-4D97-AF65-F5344CB8AC3E}">
        <p14:creationId xmlns:p14="http://schemas.microsoft.com/office/powerpoint/2010/main" val="11985209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FA6AB98-0098-8CC2-EE88-EDF26BEBB1EF}"/>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AEE8D77F-A971-52B3-9464-30A2C135C28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61E2F065-92A9-C6E0-1EBC-127C79BDA140}"/>
              </a:ext>
            </a:extLst>
          </p:cNvPr>
          <p:cNvSpPr>
            <a:spLocks noGrp="1"/>
          </p:cNvSpPr>
          <p:nvPr>
            <p:ph type="dt" sz="half" idx="10"/>
          </p:nvPr>
        </p:nvSpPr>
        <p:spPr/>
        <p:txBody>
          <a:bodyPr/>
          <a:lstStyle/>
          <a:p>
            <a:fld id="{A6A692B7-E9DD-4E21-B021-C55616A2AAD4}" type="datetimeFigureOut">
              <a:rPr lang="en-GB" smtClean="0"/>
              <a:t>17/09/2026</a:t>
            </a:fld>
            <a:endParaRPr lang="en-GB"/>
          </a:p>
        </p:txBody>
      </p:sp>
      <p:sp>
        <p:nvSpPr>
          <p:cNvPr id="5" name="Footer Placeholder 4">
            <a:extLst>
              <a:ext uri="{FF2B5EF4-FFF2-40B4-BE49-F238E27FC236}">
                <a16:creationId xmlns:a16="http://schemas.microsoft.com/office/drawing/2014/main" id="{CA90AF83-9C3A-2565-0CF2-07F449171E3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AAB15F9-C3EE-14E7-4723-E081E62DC5B3}"/>
              </a:ext>
            </a:extLst>
          </p:cNvPr>
          <p:cNvSpPr>
            <a:spLocks noGrp="1"/>
          </p:cNvSpPr>
          <p:nvPr>
            <p:ph type="sldNum" sz="quarter" idx="12"/>
          </p:nvPr>
        </p:nvSpPr>
        <p:spPr/>
        <p:txBody>
          <a:bodyPr/>
          <a:lstStyle/>
          <a:p>
            <a:fld id="{B69ABA06-A06C-414F-83BC-1A9DEDC08398}" type="slidenum">
              <a:rPr lang="en-GB" smtClean="0"/>
              <a:t>‹#›</a:t>
            </a:fld>
            <a:endParaRPr lang="en-GB"/>
          </a:p>
        </p:txBody>
      </p:sp>
    </p:spTree>
    <p:extLst>
      <p:ext uri="{BB962C8B-B14F-4D97-AF65-F5344CB8AC3E}">
        <p14:creationId xmlns:p14="http://schemas.microsoft.com/office/powerpoint/2010/main" val="35307438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AC161C-435A-925A-E55D-1136474941E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AA06118C-8CB4-9213-8149-5429D31032A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B6F266A1-2158-0B3E-5FD1-BCB2A6B2F8A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6A692B7-E9DD-4E21-B021-C55616A2AAD4}" type="datetimeFigureOut">
              <a:rPr lang="en-GB" smtClean="0"/>
              <a:t>17/09/2026</a:t>
            </a:fld>
            <a:endParaRPr lang="en-GB"/>
          </a:p>
        </p:txBody>
      </p:sp>
      <p:sp>
        <p:nvSpPr>
          <p:cNvPr id="5" name="Footer Placeholder 4">
            <a:extLst>
              <a:ext uri="{FF2B5EF4-FFF2-40B4-BE49-F238E27FC236}">
                <a16:creationId xmlns:a16="http://schemas.microsoft.com/office/drawing/2014/main" id="{E115ECDD-086E-7C8D-3A0A-D7A63C3DDCE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6D756C12-CC56-F9C4-7A32-4A88006A431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69ABA06-A06C-414F-83BC-1A9DEDC08398}" type="slidenum">
              <a:rPr lang="en-GB" smtClean="0"/>
              <a:t>‹#›</a:t>
            </a:fld>
            <a:endParaRPr lang="en-GB"/>
          </a:p>
        </p:txBody>
      </p:sp>
    </p:spTree>
    <p:extLst>
      <p:ext uri="{BB962C8B-B14F-4D97-AF65-F5344CB8AC3E}">
        <p14:creationId xmlns:p14="http://schemas.microsoft.com/office/powerpoint/2010/main" val="33971969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png"/><Relationship Id="rId7" Type="http://schemas.openxmlformats.org/officeDocument/2006/relationships/hyperlink" Target="https://sparxreader.com/" TargetMode="External"/><Relationship Id="rId12" Type="http://schemas.openxmlformats.org/officeDocument/2006/relationships/hyperlink" Target="mailto:gzarate@stratton.school" TargetMode="Externa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png"/><Relationship Id="rId11" Type="http://schemas.openxmlformats.org/officeDocument/2006/relationships/hyperlink" Target="https://www.languagenut.com/en-gb/" TargetMode="External"/><Relationship Id="rId5" Type="http://schemas.openxmlformats.org/officeDocument/2006/relationships/hyperlink" Target="https://sparxmaths.com/" TargetMode="External"/><Relationship Id="rId10" Type="http://schemas.openxmlformats.org/officeDocument/2006/relationships/image" Target="../media/image6.png"/><Relationship Id="rId4" Type="http://schemas.openxmlformats.org/officeDocument/2006/relationships/image" Target="../media/image3.png"/><Relationship Id="rId9" Type="http://schemas.openxmlformats.org/officeDocument/2006/relationships/hyperlink" Target="https://www.tassomai.com/"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1AC9FAD-D60B-A0FE-DEAE-C9789348E392}"/>
              </a:ext>
            </a:extLst>
          </p:cNvPr>
          <p:cNvPicPr>
            <a:picLocks noChangeAspect="1"/>
          </p:cNvPicPr>
          <p:nvPr/>
        </p:nvPicPr>
        <p:blipFill>
          <a:blip r:embed="rId2"/>
          <a:stretch>
            <a:fillRect/>
          </a:stretch>
        </p:blipFill>
        <p:spPr>
          <a:xfrm>
            <a:off x="114942" y="5779060"/>
            <a:ext cx="2395565" cy="823476"/>
          </a:xfrm>
          <a:prstGeom prst="rect">
            <a:avLst/>
          </a:prstGeom>
        </p:spPr>
      </p:pic>
      <p:sp>
        <p:nvSpPr>
          <p:cNvPr id="4" name="Rectangle 3">
            <a:extLst>
              <a:ext uri="{FF2B5EF4-FFF2-40B4-BE49-F238E27FC236}">
                <a16:creationId xmlns:a16="http://schemas.microsoft.com/office/drawing/2014/main" id="{C23EBC0E-3AB3-1479-4A9F-00C451C9A5C9}"/>
              </a:ext>
            </a:extLst>
          </p:cNvPr>
          <p:cNvSpPr/>
          <p:nvPr/>
        </p:nvSpPr>
        <p:spPr>
          <a:xfrm>
            <a:off x="114942" y="164647"/>
            <a:ext cx="5412059" cy="1200329"/>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prst="riblet"/>
            </a:sp3d>
          </a:bodyPr>
          <a:lstStyle/>
          <a:p>
            <a:pPr algn="ctr"/>
            <a:r>
              <a:rPr lang="en-GB" sz="3600" b="1" dirty="0">
                <a:ln>
                  <a:solidFill>
                    <a:schemeClr val="tx1"/>
                  </a:solidFill>
                </a:ln>
                <a:solidFill>
                  <a:schemeClr val="accent4"/>
                </a:solidFill>
                <a:latin typeface="Calibri" panose="020F0502020204030204" pitchFamily="34" charset="0"/>
                <a:ea typeface="Calibri" panose="020F0502020204030204" pitchFamily="34" charset="0"/>
                <a:cs typeface="Calibri" panose="020F0502020204030204" pitchFamily="34" charset="0"/>
              </a:rPr>
              <a:t>Supporting Home Learning </a:t>
            </a:r>
          </a:p>
          <a:p>
            <a:pPr algn="ctr"/>
            <a:r>
              <a:rPr lang="en-GB" sz="3600" b="1" dirty="0">
                <a:ln>
                  <a:solidFill>
                    <a:schemeClr val="tx1"/>
                  </a:solidFill>
                </a:ln>
                <a:solidFill>
                  <a:schemeClr val="accent4"/>
                </a:solidFill>
                <a:latin typeface="Calibri" panose="020F0502020204030204" pitchFamily="34" charset="0"/>
                <a:ea typeface="Calibri" panose="020F0502020204030204" pitchFamily="34" charset="0"/>
                <a:cs typeface="Calibri" panose="020F0502020204030204" pitchFamily="34" charset="0"/>
              </a:rPr>
              <a:t>at Stratton School</a:t>
            </a:r>
          </a:p>
        </p:txBody>
      </p:sp>
      <p:sp>
        <p:nvSpPr>
          <p:cNvPr id="5" name="Rectangle: Rounded Corners 4">
            <a:extLst>
              <a:ext uri="{FF2B5EF4-FFF2-40B4-BE49-F238E27FC236}">
                <a16:creationId xmlns:a16="http://schemas.microsoft.com/office/drawing/2014/main" id="{1F31666A-9470-6808-F6F9-68BCA87896C3}"/>
              </a:ext>
            </a:extLst>
          </p:cNvPr>
          <p:cNvSpPr/>
          <p:nvPr/>
        </p:nvSpPr>
        <p:spPr>
          <a:xfrm>
            <a:off x="17379" y="1327872"/>
            <a:ext cx="2586790" cy="413366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r>
              <a:rPr lang="en-GB" sz="1600" b="1" u="sng" dirty="0">
                <a:solidFill>
                  <a:schemeClr val="tx1"/>
                </a:solidFill>
                <a:latin typeface="Calibri" panose="020F0502020204030204" pitchFamily="34" charset="0"/>
                <a:ea typeface="Calibri" panose="020F0502020204030204" pitchFamily="34" charset="0"/>
                <a:cs typeface="Calibri" panose="020F0502020204030204" pitchFamily="34" charset="0"/>
              </a:rPr>
              <a:t>How do I know what Homework has been set?</a:t>
            </a:r>
          </a:p>
          <a:p>
            <a:r>
              <a:rPr lang="en-GB" sz="1200" dirty="0">
                <a:solidFill>
                  <a:schemeClr val="tx1"/>
                </a:solidFill>
                <a:latin typeface="Calibri"/>
                <a:ea typeface="Calibri"/>
                <a:cs typeface="Calibri"/>
              </a:rPr>
              <a:t>At Stratton, we use </a:t>
            </a:r>
            <a:r>
              <a:rPr lang="en-GB" sz="1200" dirty="0" err="1">
                <a:solidFill>
                  <a:schemeClr val="tx1"/>
                </a:solidFill>
                <a:latin typeface="Calibri"/>
                <a:ea typeface="Calibri"/>
                <a:cs typeface="Calibri"/>
              </a:rPr>
              <a:t>Bromcom</a:t>
            </a:r>
            <a:r>
              <a:rPr lang="en-GB" sz="1200" dirty="0">
                <a:solidFill>
                  <a:schemeClr val="tx1"/>
                </a:solidFill>
                <a:latin typeface="Calibri"/>
                <a:ea typeface="Calibri"/>
                <a:cs typeface="Calibri"/>
              </a:rPr>
              <a:t> to inform pupils of homework tasks. </a:t>
            </a:r>
          </a:p>
          <a:p>
            <a:endParaRPr lang="en-GB" sz="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r>
              <a:rPr lang="en-GB" sz="1200" dirty="0">
                <a:solidFill>
                  <a:schemeClr val="tx1"/>
                </a:solidFill>
                <a:latin typeface="Calibri"/>
                <a:ea typeface="Calibri"/>
                <a:cs typeface="Calibri"/>
              </a:rPr>
              <a:t>Pupils can view their homework tasks and deadlines by using the Bromcom Student app which can be found online or downloaded as an app via the Google Play/Apple Store. </a:t>
            </a:r>
          </a:p>
          <a:p>
            <a:endParaRPr lang="en-GB" sz="1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r>
              <a:rPr lang="en-GB" sz="1200" dirty="0">
                <a:solidFill>
                  <a:schemeClr val="tx1"/>
                </a:solidFill>
                <a:latin typeface="Calibri"/>
                <a:ea typeface="Calibri"/>
                <a:cs typeface="Calibri"/>
              </a:rPr>
              <a:t>Parents are also able to view homework tasks via the MyChildAtSchool App (MCAS) which can be found online or downloaded as an app via the Google Play/Apple Store and  is also available as a linked tab on our school website (MCAS parents).</a:t>
            </a:r>
          </a:p>
          <a:p>
            <a:pPr algn="ctr"/>
            <a:endParaRPr lang="en-GB"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7" name="Rectangle: Rounded Corners 6">
            <a:extLst>
              <a:ext uri="{FF2B5EF4-FFF2-40B4-BE49-F238E27FC236}">
                <a16:creationId xmlns:a16="http://schemas.microsoft.com/office/drawing/2014/main" id="{4697BAA7-22D6-709A-A906-488A4C8172FD}"/>
              </a:ext>
            </a:extLst>
          </p:cNvPr>
          <p:cNvSpPr/>
          <p:nvPr/>
        </p:nvSpPr>
        <p:spPr>
          <a:xfrm>
            <a:off x="5415280" y="56979"/>
            <a:ext cx="7010400" cy="111133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fontAlgn="base"/>
            <a:r>
              <a:rPr lang="en-GB" sz="1200" dirty="0">
                <a:solidFill>
                  <a:schemeClr val="tx1"/>
                </a:solidFill>
                <a:latin typeface="Calibri" panose="020F0502020204030204" pitchFamily="34" charset="0"/>
                <a:ea typeface="Calibri" panose="020F0502020204030204" pitchFamily="34" charset="0"/>
                <a:cs typeface="Calibri" panose="020F0502020204030204" pitchFamily="34" charset="0"/>
              </a:rPr>
              <a:t>At Stratton school we aim to ensure our students get the most from their education and high-quality homework plays an important role in this. Home learning provides several positive outcomes for students; </a:t>
            </a:r>
          </a:p>
          <a:p>
            <a:pPr marL="285750" lvl="0" indent="-285750" fontAlgn="base">
              <a:buFont typeface="Arial" panose="020B0604020202020204" pitchFamily="34" charset="0"/>
              <a:buChar char="•"/>
            </a:pPr>
            <a:r>
              <a:rPr lang="en-GB" sz="1200" dirty="0">
                <a:solidFill>
                  <a:schemeClr val="tx1"/>
                </a:solidFill>
                <a:latin typeface="Calibri" panose="020F0502020204030204" pitchFamily="34" charset="0"/>
                <a:ea typeface="Calibri" panose="020F0502020204030204" pitchFamily="34" charset="0"/>
                <a:cs typeface="Calibri" panose="020F0502020204030204" pitchFamily="34" charset="0"/>
              </a:rPr>
              <a:t>Providing opportunities for practise and consolidation of learnt material  </a:t>
            </a:r>
          </a:p>
          <a:p>
            <a:pPr marL="285750" lvl="0" indent="-285750" fontAlgn="base">
              <a:buFont typeface="Arial" panose="020B0604020202020204" pitchFamily="34" charset="0"/>
              <a:buChar char="•"/>
            </a:pPr>
            <a:r>
              <a:rPr lang="en-GB" sz="1200" dirty="0">
                <a:solidFill>
                  <a:schemeClr val="tx1"/>
                </a:solidFill>
                <a:latin typeface="Calibri" panose="020F0502020204030204" pitchFamily="34" charset="0"/>
                <a:ea typeface="Calibri" panose="020F0502020204030204" pitchFamily="34" charset="0"/>
                <a:cs typeface="Calibri" panose="020F0502020204030204" pitchFamily="34" charset="0"/>
              </a:rPr>
              <a:t>Preparing for future lessons and assessments  </a:t>
            </a:r>
          </a:p>
          <a:p>
            <a:pPr marL="285750" lvl="0" indent="-285750" fontAlgn="base">
              <a:buFont typeface="Arial" panose="020B0604020202020204" pitchFamily="34" charset="0"/>
              <a:buChar char="•"/>
            </a:pPr>
            <a:r>
              <a:rPr lang="en-GB" sz="1200" dirty="0">
                <a:solidFill>
                  <a:schemeClr val="tx1"/>
                </a:solidFill>
                <a:latin typeface="Calibri" panose="020F0502020204030204" pitchFamily="34" charset="0"/>
                <a:ea typeface="Calibri" panose="020F0502020204030204" pitchFamily="34" charset="0"/>
                <a:cs typeface="Calibri" panose="020F0502020204030204" pitchFamily="34" charset="0"/>
              </a:rPr>
              <a:t>Encouraging independent learning and study  </a:t>
            </a:r>
          </a:p>
        </p:txBody>
      </p:sp>
      <p:pic>
        <p:nvPicPr>
          <p:cNvPr id="8" name="Picture 7">
            <a:extLst>
              <a:ext uri="{FF2B5EF4-FFF2-40B4-BE49-F238E27FC236}">
                <a16:creationId xmlns:a16="http://schemas.microsoft.com/office/drawing/2014/main" id="{5B87848F-CDA3-91C5-E89E-093DF66466F7}"/>
              </a:ext>
            </a:extLst>
          </p:cNvPr>
          <p:cNvPicPr>
            <a:picLocks noChangeAspect="1"/>
          </p:cNvPicPr>
          <p:nvPr/>
        </p:nvPicPr>
        <p:blipFill>
          <a:blip r:embed="rId3"/>
          <a:stretch>
            <a:fillRect/>
          </a:stretch>
        </p:blipFill>
        <p:spPr>
          <a:xfrm>
            <a:off x="4045198" y="1517806"/>
            <a:ext cx="1198030" cy="2183751"/>
          </a:xfrm>
          <a:prstGeom prst="rect">
            <a:avLst/>
          </a:prstGeom>
        </p:spPr>
      </p:pic>
      <p:pic>
        <p:nvPicPr>
          <p:cNvPr id="9" name="Picture 8">
            <a:extLst>
              <a:ext uri="{FF2B5EF4-FFF2-40B4-BE49-F238E27FC236}">
                <a16:creationId xmlns:a16="http://schemas.microsoft.com/office/drawing/2014/main" id="{82ABC9B8-6C2F-B461-20F0-6E381302F83E}"/>
              </a:ext>
            </a:extLst>
          </p:cNvPr>
          <p:cNvPicPr>
            <a:picLocks noChangeAspect="1"/>
          </p:cNvPicPr>
          <p:nvPr/>
        </p:nvPicPr>
        <p:blipFill>
          <a:blip r:embed="rId4"/>
          <a:stretch>
            <a:fillRect/>
          </a:stretch>
        </p:blipFill>
        <p:spPr>
          <a:xfrm>
            <a:off x="2675497" y="1517806"/>
            <a:ext cx="1198030" cy="2198917"/>
          </a:xfrm>
          <a:prstGeom prst="rect">
            <a:avLst/>
          </a:prstGeom>
        </p:spPr>
      </p:pic>
      <p:sp>
        <p:nvSpPr>
          <p:cNvPr id="11" name="Rectangle: Rounded Corners 10">
            <a:extLst>
              <a:ext uri="{FF2B5EF4-FFF2-40B4-BE49-F238E27FC236}">
                <a16:creationId xmlns:a16="http://schemas.microsoft.com/office/drawing/2014/main" id="{14EB1410-9714-378C-BE14-1C2475CB4C56}"/>
              </a:ext>
            </a:extLst>
          </p:cNvPr>
          <p:cNvSpPr/>
          <p:nvPr/>
        </p:nvSpPr>
        <p:spPr>
          <a:xfrm>
            <a:off x="7251225" y="1297138"/>
            <a:ext cx="4833192" cy="1324354"/>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r>
              <a:rPr lang="en-GB" sz="1400" u="sng" dirty="0">
                <a:ln w="0"/>
                <a:solidFill>
                  <a:schemeClr val="tx2">
                    <a:lumMod val="75000"/>
                    <a:lumOff val="25000"/>
                  </a:schemeClr>
                </a:solidFill>
                <a:effectLst>
                  <a:outerShdw blurRad="38100" dist="19050" dir="2700000" algn="tl" rotWithShape="0">
                    <a:schemeClr val="dk1">
                      <a:alpha val="40000"/>
                    </a:schemeClr>
                  </a:outerShdw>
                </a:effectLst>
                <a:latin typeface="Calibri"/>
                <a:ea typeface="Calibri"/>
                <a:cs typeface="Calibri"/>
                <a:hlinkClick r:id="rId5">
                  <a:extLst>
                    <a:ext uri="{A12FA001-AC4F-418D-AE19-62706E023703}">
                      <ahyp:hlinkClr xmlns:ahyp="http://schemas.microsoft.com/office/drawing/2018/hyperlinkcolor" val="tx"/>
                    </a:ext>
                  </a:extLst>
                </a:hlinkClick>
              </a:rPr>
              <a:t>Sparx</a:t>
            </a:r>
            <a:r>
              <a:rPr lang="en-GB" sz="1400" u="sng" dirty="0">
                <a:ln w="0"/>
                <a:solidFill>
                  <a:schemeClr val="tx1"/>
                </a:solidFill>
                <a:effectLst>
                  <a:outerShdw blurRad="38100" dist="19050" dir="2700000" algn="tl" rotWithShape="0">
                    <a:schemeClr val="dk1">
                      <a:alpha val="40000"/>
                    </a:schemeClr>
                  </a:outerShdw>
                </a:effectLst>
                <a:latin typeface="Calibri"/>
                <a:ea typeface="Calibri"/>
                <a:cs typeface="Calibri"/>
              </a:rPr>
              <a:t> - (Maths Year 7-11)</a:t>
            </a:r>
          </a:p>
          <a:p>
            <a:pPr marL="171450" lvl="0" indent="-171450" fontAlgn="base">
              <a:buFont typeface="Arial" panose="020B0604020202020204" pitchFamily="34" charset="0"/>
              <a:buChar char="•"/>
            </a:pPr>
            <a:r>
              <a:rPr lang="en-GB" sz="1100" dirty="0">
                <a:ln w="0"/>
                <a:solidFill>
                  <a:schemeClr val="tx1"/>
                </a:solidFill>
                <a:latin typeface="Calibri" panose="020F0502020204030204" pitchFamily="34" charset="0"/>
                <a:ea typeface="Calibri" panose="020F0502020204030204" pitchFamily="34" charset="0"/>
                <a:cs typeface="Calibri" panose="020F0502020204030204" pitchFamily="34" charset="0"/>
              </a:rPr>
              <a:t>Homework is set every Wednesday and due the following Wednesday. </a:t>
            </a:r>
          </a:p>
          <a:p>
            <a:pPr marL="171450" lvl="0" indent="-171450" fontAlgn="base">
              <a:buFont typeface="Arial" panose="020B0604020202020204" pitchFamily="34" charset="0"/>
              <a:buChar char="•"/>
            </a:pPr>
            <a:r>
              <a:rPr lang="en-GB" sz="1100" dirty="0">
                <a:ln w="0"/>
                <a:solidFill>
                  <a:schemeClr val="tx1"/>
                </a:solidFill>
                <a:latin typeface="Calibri"/>
                <a:ea typeface="Calibri"/>
                <a:cs typeface="Calibri"/>
              </a:rPr>
              <a:t>To log in pupils can search for “Sparx Maths” on any browser. Pupils will then need to select their school – Stratton School. </a:t>
            </a:r>
          </a:p>
          <a:p>
            <a:pPr marL="171450" lvl="0" indent="-171450" fontAlgn="base">
              <a:buFont typeface="Arial" panose="020B0604020202020204" pitchFamily="34" charset="0"/>
              <a:buChar char="•"/>
            </a:pPr>
            <a:r>
              <a:rPr lang="en-GB" sz="1100" dirty="0">
                <a:ln w="0"/>
                <a:solidFill>
                  <a:schemeClr val="tx1"/>
                </a:solidFill>
                <a:latin typeface="Calibri"/>
                <a:ea typeface="Calibri"/>
                <a:cs typeface="Calibri"/>
              </a:rPr>
              <a:t>After this, pupils will be asked to log in. They can do this using their school login details by selecting “Log in to Sparx using Microsoft”. </a:t>
            </a:r>
            <a:endParaRPr lang="en-GB" sz="1600" u="sng" dirty="0">
              <a:ln w="0"/>
              <a:solidFill>
                <a:schemeClr val="tx1"/>
              </a:solidFill>
              <a:effectLst>
                <a:outerShdw blurRad="38100" dist="19050" dir="2700000" algn="tl" rotWithShape="0">
                  <a:schemeClr val="dk1">
                    <a:alpha val="40000"/>
                  </a:schemeClr>
                </a:outerShdw>
              </a:effectLst>
              <a:latin typeface="Calibri"/>
              <a:ea typeface="Calibri"/>
              <a:cs typeface="Calibri"/>
            </a:endParaRPr>
          </a:p>
          <a:p>
            <a:endParaRPr lang="en-GB" sz="1600" u="sng" dirty="0">
              <a:ln w="0"/>
              <a:solidFill>
                <a:schemeClr val="tx1"/>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endParaRPr>
          </a:p>
          <a:p>
            <a:endParaRPr lang="en-GB" sz="1400" dirty="0">
              <a:ln w="0"/>
              <a:solidFill>
                <a:schemeClr val="tx1"/>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endParaRPr>
          </a:p>
          <a:p>
            <a:pPr algn="ctr"/>
            <a:endParaRPr lang="en-GB" dirty="0">
              <a:ln w="0"/>
              <a:solidFill>
                <a:schemeClr val="tx1"/>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endParaRPr>
          </a:p>
        </p:txBody>
      </p:sp>
      <p:pic>
        <p:nvPicPr>
          <p:cNvPr id="13" name="Picture 12">
            <a:extLst>
              <a:ext uri="{FF2B5EF4-FFF2-40B4-BE49-F238E27FC236}">
                <a16:creationId xmlns:a16="http://schemas.microsoft.com/office/drawing/2014/main" id="{56D13FB4-CB96-01E7-E624-9D158199267E}"/>
              </a:ext>
            </a:extLst>
          </p:cNvPr>
          <p:cNvPicPr>
            <a:picLocks noChangeAspect="1"/>
          </p:cNvPicPr>
          <p:nvPr/>
        </p:nvPicPr>
        <p:blipFill>
          <a:blip r:embed="rId6"/>
          <a:srcRect b="20546"/>
          <a:stretch>
            <a:fillRect/>
          </a:stretch>
        </p:blipFill>
        <p:spPr>
          <a:xfrm>
            <a:off x="5448295" y="1200642"/>
            <a:ext cx="1715487" cy="1851014"/>
          </a:xfrm>
          <a:prstGeom prst="rect">
            <a:avLst/>
          </a:prstGeom>
        </p:spPr>
      </p:pic>
      <p:sp>
        <p:nvSpPr>
          <p:cNvPr id="15" name="Rectangle: Rounded Corners 14">
            <a:extLst>
              <a:ext uri="{FF2B5EF4-FFF2-40B4-BE49-F238E27FC236}">
                <a16:creationId xmlns:a16="http://schemas.microsoft.com/office/drawing/2014/main" id="{F20D85A0-579B-5C40-556F-80902589553B}"/>
              </a:ext>
            </a:extLst>
          </p:cNvPr>
          <p:cNvSpPr/>
          <p:nvPr/>
        </p:nvSpPr>
        <p:spPr>
          <a:xfrm>
            <a:off x="5476114" y="2703527"/>
            <a:ext cx="4255715" cy="1105932"/>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r>
              <a:rPr lang="en-GB" sz="1400" u="sng" dirty="0">
                <a:ln w="0"/>
                <a:solidFill>
                  <a:schemeClr val="tx2">
                    <a:lumMod val="75000"/>
                    <a:lumOff val="25000"/>
                  </a:schemeClr>
                </a:solidFill>
                <a:effectLst>
                  <a:outerShdw blurRad="38100" dist="19050" dir="2700000" algn="tl" rotWithShape="0">
                    <a:schemeClr val="dk1">
                      <a:alpha val="40000"/>
                    </a:schemeClr>
                  </a:outerShdw>
                </a:effectLst>
                <a:latin typeface="Calibri"/>
                <a:ea typeface="Calibri"/>
                <a:cs typeface="Calibri"/>
                <a:hlinkClick r:id="rId7">
                  <a:extLst>
                    <a:ext uri="{A12FA001-AC4F-418D-AE19-62706E023703}">
                      <ahyp:hlinkClr xmlns:ahyp="http://schemas.microsoft.com/office/drawing/2018/hyperlinkcolor" val="tx"/>
                    </a:ext>
                  </a:extLst>
                </a:hlinkClick>
              </a:rPr>
              <a:t>Sparx Reader</a:t>
            </a:r>
            <a:r>
              <a:rPr lang="en-GB" sz="1400" u="sng" dirty="0">
                <a:ln w="0"/>
                <a:solidFill>
                  <a:schemeClr val="tx2">
                    <a:lumMod val="75000"/>
                    <a:lumOff val="25000"/>
                  </a:schemeClr>
                </a:solidFill>
                <a:effectLst>
                  <a:outerShdw blurRad="38100" dist="19050" dir="2700000" algn="tl" rotWithShape="0">
                    <a:schemeClr val="dk1">
                      <a:alpha val="40000"/>
                    </a:schemeClr>
                  </a:outerShdw>
                </a:effectLst>
                <a:latin typeface="Calibri"/>
                <a:ea typeface="Calibri"/>
                <a:cs typeface="Calibri"/>
              </a:rPr>
              <a:t> </a:t>
            </a:r>
            <a:r>
              <a:rPr lang="en-GB" sz="1400" u="sng" dirty="0">
                <a:ln w="0"/>
                <a:solidFill>
                  <a:schemeClr val="tx1"/>
                </a:solidFill>
                <a:effectLst>
                  <a:outerShdw blurRad="38100" dist="19050" dir="2700000" algn="tl" rotWithShape="0">
                    <a:schemeClr val="dk1">
                      <a:alpha val="40000"/>
                    </a:schemeClr>
                  </a:outerShdw>
                </a:effectLst>
                <a:latin typeface="Calibri"/>
                <a:ea typeface="Calibri"/>
                <a:cs typeface="Calibri"/>
              </a:rPr>
              <a:t>- (English Year 7 and 8)</a:t>
            </a:r>
          </a:p>
          <a:p>
            <a:pPr marL="171450" indent="-171450">
              <a:buFont typeface="Arial" panose="020B0604020202020204" pitchFamily="34" charset="0"/>
              <a:buChar char="•"/>
            </a:pPr>
            <a:r>
              <a:rPr lang="en-GB" sz="1100" dirty="0">
                <a:ln w="0"/>
                <a:solidFill>
                  <a:schemeClr val="tx1"/>
                </a:solidFill>
                <a:latin typeface="Calibri" panose="020F0502020204030204" pitchFamily="34" charset="0"/>
                <a:ea typeface="Calibri" panose="020F0502020204030204" pitchFamily="34" charset="0"/>
                <a:cs typeface="Calibri" panose="020F0502020204030204" pitchFamily="34" charset="0"/>
              </a:rPr>
              <a:t>Homework is set every </a:t>
            </a:r>
            <a:r>
              <a:rPr lang="en-GB" sz="1100" b="1" dirty="0">
                <a:ln w="0"/>
                <a:solidFill>
                  <a:schemeClr val="tx1"/>
                </a:solidFill>
                <a:latin typeface="Calibri" panose="020F0502020204030204" pitchFamily="34" charset="0"/>
                <a:ea typeface="Calibri" panose="020F0502020204030204" pitchFamily="34" charset="0"/>
                <a:cs typeface="Calibri" panose="020F0502020204030204" pitchFamily="34" charset="0"/>
              </a:rPr>
              <a:t>Friday</a:t>
            </a:r>
            <a:r>
              <a:rPr lang="en-GB" sz="1100" dirty="0">
                <a:ln w="0"/>
                <a:solidFill>
                  <a:schemeClr val="tx1"/>
                </a:solidFill>
                <a:latin typeface="Calibri" panose="020F0502020204030204" pitchFamily="34" charset="0"/>
                <a:ea typeface="Calibri" panose="020F0502020204030204" pitchFamily="34" charset="0"/>
                <a:cs typeface="Calibri" panose="020F0502020204030204" pitchFamily="34" charset="0"/>
              </a:rPr>
              <a:t> and due the following </a:t>
            </a:r>
            <a:r>
              <a:rPr lang="en-GB" sz="1100" b="1" dirty="0">
                <a:ln w="0"/>
                <a:solidFill>
                  <a:schemeClr val="tx1"/>
                </a:solidFill>
                <a:latin typeface="Calibri" panose="020F0502020204030204" pitchFamily="34" charset="0"/>
                <a:ea typeface="Calibri" panose="020F0502020204030204" pitchFamily="34" charset="0"/>
                <a:cs typeface="Calibri" panose="020F0502020204030204" pitchFamily="34" charset="0"/>
              </a:rPr>
              <a:t>Friday.  </a:t>
            </a:r>
          </a:p>
          <a:p>
            <a:pPr marL="171450" indent="-171450">
              <a:buFont typeface="Arial" panose="020B0604020202020204" pitchFamily="34" charset="0"/>
              <a:buChar char="•"/>
            </a:pPr>
            <a:r>
              <a:rPr lang="en-GB" sz="1100" dirty="0">
                <a:ln w="0"/>
                <a:solidFill>
                  <a:schemeClr val="tx1"/>
                </a:solidFill>
                <a:latin typeface="Calibri"/>
                <a:ea typeface="Calibri"/>
                <a:cs typeface="Calibri"/>
              </a:rPr>
              <a:t>To login pupils can search for “Sparx Reader” on any browser.</a:t>
            </a:r>
          </a:p>
          <a:p>
            <a:pPr marL="171450" indent="-171450">
              <a:buFont typeface="Arial" panose="020B0604020202020204" pitchFamily="34" charset="0"/>
              <a:buChar char="•"/>
            </a:pPr>
            <a:r>
              <a:rPr lang="en-GB" sz="1100" dirty="0">
                <a:ln w="0"/>
                <a:solidFill>
                  <a:schemeClr val="tx1"/>
                </a:solidFill>
                <a:latin typeface="Calibri" panose="020F0502020204030204" pitchFamily="34" charset="0"/>
                <a:ea typeface="Calibri" panose="020F0502020204030204" pitchFamily="34" charset="0"/>
                <a:cs typeface="Calibri" panose="020F0502020204030204" pitchFamily="34" charset="0"/>
              </a:rPr>
              <a:t>Once they have selected Stratton school, they can then use ‘log in with Microsoft’</a:t>
            </a:r>
          </a:p>
          <a:p>
            <a:pPr marL="285750" indent="-285750">
              <a:buFont typeface="Arial" panose="020B0604020202020204" pitchFamily="34" charset="0"/>
              <a:buChar char="•"/>
            </a:pPr>
            <a:endParaRPr lang="en-GB" sz="1600" u="sng" dirty="0">
              <a:ln w="0"/>
              <a:solidFill>
                <a:schemeClr val="tx1"/>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endParaRPr>
          </a:p>
          <a:p>
            <a:endParaRPr lang="en-GB" sz="1600" u="sng" dirty="0">
              <a:ln w="0"/>
              <a:solidFill>
                <a:schemeClr val="tx1"/>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endParaRPr>
          </a:p>
          <a:p>
            <a:endParaRPr lang="en-GB" sz="1400" dirty="0">
              <a:ln w="0"/>
              <a:solidFill>
                <a:schemeClr val="tx1"/>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endParaRPr>
          </a:p>
          <a:p>
            <a:pPr algn="ctr"/>
            <a:endParaRPr lang="en-GB" dirty="0">
              <a:ln w="0"/>
              <a:solidFill>
                <a:schemeClr val="tx1"/>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endParaRPr>
          </a:p>
        </p:txBody>
      </p:sp>
      <p:pic>
        <p:nvPicPr>
          <p:cNvPr id="16" name="Picture 15">
            <a:extLst>
              <a:ext uri="{FF2B5EF4-FFF2-40B4-BE49-F238E27FC236}">
                <a16:creationId xmlns:a16="http://schemas.microsoft.com/office/drawing/2014/main" id="{AD263B28-4D8D-3776-ECE6-1563C85610A3}"/>
              </a:ext>
            </a:extLst>
          </p:cNvPr>
          <p:cNvPicPr>
            <a:picLocks noChangeAspect="1"/>
          </p:cNvPicPr>
          <p:nvPr/>
        </p:nvPicPr>
        <p:blipFill>
          <a:blip r:embed="rId8"/>
          <a:stretch>
            <a:fillRect/>
          </a:stretch>
        </p:blipFill>
        <p:spPr>
          <a:xfrm>
            <a:off x="9856142" y="2750317"/>
            <a:ext cx="2228275" cy="1971166"/>
          </a:xfrm>
          <a:prstGeom prst="rect">
            <a:avLst/>
          </a:prstGeom>
        </p:spPr>
      </p:pic>
      <p:sp>
        <p:nvSpPr>
          <p:cNvPr id="18" name="Rectangle: Rounded Corners 17">
            <a:extLst>
              <a:ext uri="{FF2B5EF4-FFF2-40B4-BE49-F238E27FC236}">
                <a16:creationId xmlns:a16="http://schemas.microsoft.com/office/drawing/2014/main" id="{8D82E02F-21FF-EB39-8D56-F66FF6209EA9}"/>
              </a:ext>
            </a:extLst>
          </p:cNvPr>
          <p:cNvSpPr/>
          <p:nvPr/>
        </p:nvSpPr>
        <p:spPr>
          <a:xfrm>
            <a:off x="2406041" y="3871471"/>
            <a:ext cx="5197930" cy="1200329"/>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r>
              <a:rPr lang="en-GB" sz="1400" u="sng" dirty="0">
                <a:ln w="0"/>
                <a:solidFill>
                  <a:schemeClr val="tx2">
                    <a:lumMod val="75000"/>
                    <a:lumOff val="25000"/>
                  </a:schemeClr>
                </a:solidFill>
                <a:effectLst>
                  <a:outerShdw blurRad="38100" dist="19050" dir="2700000" algn="tl" rotWithShape="0">
                    <a:schemeClr val="dk1">
                      <a:alpha val="40000"/>
                    </a:schemeClr>
                  </a:outerShdw>
                </a:effectLst>
                <a:latin typeface="Calibri"/>
                <a:ea typeface="Calibri"/>
                <a:cs typeface="Calibri"/>
                <a:hlinkClick r:id="rId9">
                  <a:extLst>
                    <a:ext uri="{A12FA001-AC4F-418D-AE19-62706E023703}">
                      <ahyp:hlinkClr xmlns:ahyp="http://schemas.microsoft.com/office/drawing/2018/hyperlinkcolor" val="tx"/>
                    </a:ext>
                  </a:extLst>
                </a:hlinkClick>
              </a:rPr>
              <a:t>Tassomai</a:t>
            </a:r>
            <a:r>
              <a:rPr lang="en-GB" sz="1400" u="sng" dirty="0">
                <a:ln w="0"/>
                <a:solidFill>
                  <a:schemeClr val="tx1"/>
                </a:solidFill>
                <a:effectLst>
                  <a:outerShdw blurRad="38100" dist="19050" dir="2700000" algn="tl" rotWithShape="0">
                    <a:schemeClr val="dk1">
                      <a:alpha val="40000"/>
                    </a:schemeClr>
                  </a:outerShdw>
                </a:effectLst>
                <a:latin typeface="Calibri"/>
                <a:ea typeface="Calibri"/>
                <a:cs typeface="Calibri"/>
              </a:rPr>
              <a:t> (Science Year 7-11, English/Geography/ History Year 9-11)</a:t>
            </a:r>
          </a:p>
          <a:p>
            <a:pPr marL="171450" indent="-171450">
              <a:buFont typeface="Arial" panose="020B0604020202020204" pitchFamily="34" charset="0"/>
              <a:buChar char="•"/>
            </a:pPr>
            <a:r>
              <a:rPr lang="en-GB" sz="1100" dirty="0">
                <a:ln w="0"/>
                <a:solidFill>
                  <a:schemeClr val="tx1"/>
                </a:solidFill>
                <a:latin typeface="Calibri" panose="020F0502020204030204" pitchFamily="34" charset="0"/>
                <a:ea typeface="Calibri" panose="020F0502020204030204" pitchFamily="34" charset="0"/>
                <a:cs typeface="Calibri" panose="020F0502020204030204" pitchFamily="34" charset="0"/>
              </a:rPr>
              <a:t>Homework can be completed anytime between Monday and Sunday. </a:t>
            </a:r>
          </a:p>
          <a:p>
            <a:pPr marL="171450" indent="-171450">
              <a:buFont typeface="Arial" panose="020B0604020202020204" pitchFamily="34" charset="0"/>
              <a:buChar char="•"/>
            </a:pPr>
            <a:r>
              <a:rPr lang="en-GB" sz="1100" dirty="0">
                <a:ln w="0"/>
                <a:solidFill>
                  <a:schemeClr val="tx1"/>
                </a:solidFill>
                <a:latin typeface="Calibri" panose="020F0502020204030204" pitchFamily="34" charset="0"/>
                <a:ea typeface="Calibri" panose="020F0502020204030204" pitchFamily="34" charset="0"/>
                <a:cs typeface="Calibri" panose="020F0502020204030204" pitchFamily="34" charset="0"/>
              </a:rPr>
              <a:t>Pupils are given a weekly goal to complete.  </a:t>
            </a:r>
          </a:p>
          <a:p>
            <a:pPr marL="171450" indent="-171450">
              <a:buFont typeface="Arial" panose="020B0604020202020204" pitchFamily="34" charset="0"/>
              <a:buChar char="•"/>
            </a:pPr>
            <a:r>
              <a:rPr lang="en-GB" sz="1100" dirty="0">
                <a:ln w="0"/>
                <a:solidFill>
                  <a:schemeClr val="tx1"/>
                </a:solidFill>
                <a:latin typeface="Calibri" panose="020F0502020204030204" pitchFamily="34" charset="0"/>
                <a:ea typeface="Calibri" panose="020F0502020204030204" pitchFamily="34" charset="0"/>
                <a:cs typeface="Calibri" panose="020F0502020204030204" pitchFamily="34" charset="0"/>
              </a:rPr>
              <a:t>To log in pupils can search for “Tassomai” on any browser. </a:t>
            </a:r>
          </a:p>
          <a:p>
            <a:pPr marL="171450" indent="-171450">
              <a:buFont typeface="Arial" panose="020B0604020202020204" pitchFamily="34" charset="0"/>
              <a:buChar char="•"/>
            </a:pPr>
            <a:r>
              <a:rPr lang="en-GB" sz="1100" dirty="0">
                <a:ln w="0"/>
                <a:solidFill>
                  <a:schemeClr val="tx1"/>
                </a:solidFill>
                <a:latin typeface="Calibri" panose="020F0502020204030204" pitchFamily="34" charset="0"/>
                <a:ea typeface="Calibri" panose="020F0502020204030204" pitchFamily="34" charset="0"/>
                <a:cs typeface="Calibri" panose="020F0502020204030204" pitchFamily="34" charset="0"/>
              </a:rPr>
              <a:t>Pupils can then login by using their school login details by selecting “Microsoft”. </a:t>
            </a:r>
          </a:p>
          <a:p>
            <a:pPr marL="171450" indent="-171450">
              <a:buFont typeface="Arial" panose="020B0604020202020204" pitchFamily="34" charset="0"/>
              <a:buChar char="•"/>
            </a:pPr>
            <a:endParaRPr lang="en-GB" sz="1200" dirty="0">
              <a:ln w="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171450" indent="-171450">
              <a:buFont typeface="Arial" panose="020B0604020202020204" pitchFamily="34" charset="0"/>
              <a:buChar char="•"/>
            </a:pPr>
            <a:endParaRPr lang="en-GB" sz="1200" dirty="0">
              <a:ln w="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a:endParaRPr lang="en-GB" dirty="0">
              <a:ln w="0"/>
              <a:solidFill>
                <a:schemeClr val="tx1"/>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endParaRPr>
          </a:p>
        </p:txBody>
      </p:sp>
      <p:pic>
        <p:nvPicPr>
          <p:cNvPr id="19" name="Picture 18">
            <a:extLst>
              <a:ext uri="{FF2B5EF4-FFF2-40B4-BE49-F238E27FC236}">
                <a16:creationId xmlns:a16="http://schemas.microsoft.com/office/drawing/2014/main" id="{11A0936B-8B21-854E-D909-80A78198EB9C}"/>
              </a:ext>
            </a:extLst>
          </p:cNvPr>
          <p:cNvPicPr>
            <a:picLocks noChangeAspect="1"/>
          </p:cNvPicPr>
          <p:nvPr/>
        </p:nvPicPr>
        <p:blipFill>
          <a:blip r:embed="rId10"/>
          <a:stretch>
            <a:fillRect/>
          </a:stretch>
        </p:blipFill>
        <p:spPr>
          <a:xfrm>
            <a:off x="7701534" y="3913049"/>
            <a:ext cx="2184890" cy="1105932"/>
          </a:xfrm>
          <a:prstGeom prst="rect">
            <a:avLst/>
          </a:prstGeom>
        </p:spPr>
      </p:pic>
      <p:sp>
        <p:nvSpPr>
          <p:cNvPr id="23" name="Rectangle: Rounded Corners 22">
            <a:extLst>
              <a:ext uri="{FF2B5EF4-FFF2-40B4-BE49-F238E27FC236}">
                <a16:creationId xmlns:a16="http://schemas.microsoft.com/office/drawing/2014/main" id="{6E6E820D-00D7-B006-C88F-236A4D90A904}"/>
              </a:ext>
            </a:extLst>
          </p:cNvPr>
          <p:cNvSpPr/>
          <p:nvPr/>
        </p:nvSpPr>
        <p:spPr>
          <a:xfrm>
            <a:off x="6744732" y="5133813"/>
            <a:ext cx="5332326" cy="1542290"/>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r>
              <a:rPr lang="en-GB" sz="1400" u="sng" dirty="0">
                <a:ln w="0"/>
                <a:solidFill>
                  <a:srgbClr val="0070C0"/>
                </a:solidFill>
                <a:effectLst>
                  <a:outerShdw blurRad="38100" dist="19050" dir="2700000" algn="tl" rotWithShape="0">
                    <a:schemeClr val="dk1">
                      <a:alpha val="40000"/>
                    </a:schemeClr>
                  </a:outerShdw>
                </a:effectLst>
                <a:latin typeface="Calibri"/>
                <a:ea typeface="Calibri"/>
                <a:cs typeface="Calibri"/>
                <a:hlinkClick r:id="rId11"/>
              </a:rPr>
              <a:t>Language Nut</a:t>
            </a:r>
            <a:r>
              <a:rPr lang="en-GB" sz="1400" u="sng" dirty="0">
                <a:ln w="0"/>
                <a:solidFill>
                  <a:srgbClr val="0070C0"/>
                </a:solidFill>
                <a:effectLst>
                  <a:outerShdw blurRad="38100" dist="19050" dir="2700000" algn="tl" rotWithShape="0">
                    <a:schemeClr val="dk1">
                      <a:alpha val="40000"/>
                    </a:schemeClr>
                  </a:outerShdw>
                </a:effectLst>
                <a:latin typeface="Calibri"/>
                <a:ea typeface="Calibri"/>
                <a:cs typeface="Calibri"/>
              </a:rPr>
              <a:t> </a:t>
            </a:r>
            <a:r>
              <a:rPr lang="en-GB" sz="1400" u="sng" dirty="0">
                <a:ln w="0"/>
                <a:solidFill>
                  <a:schemeClr val="tx1"/>
                </a:solidFill>
                <a:effectLst>
                  <a:outerShdw blurRad="38100" dist="19050" dir="2700000" algn="tl" rotWithShape="0">
                    <a:schemeClr val="dk1">
                      <a:alpha val="40000"/>
                    </a:schemeClr>
                  </a:outerShdw>
                </a:effectLst>
                <a:latin typeface="Calibri"/>
                <a:ea typeface="Calibri"/>
                <a:cs typeface="Calibri"/>
              </a:rPr>
              <a:t>(Languages Year 7-11)</a:t>
            </a:r>
          </a:p>
          <a:p>
            <a:pPr marL="171450" indent="-171450">
              <a:buFont typeface="Arial" panose="020B0604020202020204" pitchFamily="34" charset="0"/>
              <a:buChar char="•"/>
            </a:pPr>
            <a:r>
              <a:rPr lang="en-GB" sz="1100" dirty="0">
                <a:ln w="0"/>
                <a:solidFill>
                  <a:schemeClr val="tx1"/>
                </a:solidFill>
                <a:latin typeface="Calibri"/>
                <a:ea typeface="Calibri"/>
                <a:cs typeface="Calibri"/>
              </a:rPr>
              <a:t>To log in pupils can search for “Languagenut” on any browser. </a:t>
            </a:r>
          </a:p>
          <a:p>
            <a:pPr marL="171450" indent="-171450">
              <a:buFont typeface="Arial" panose="020B0604020202020204" pitchFamily="34" charset="0"/>
              <a:buChar char="•"/>
            </a:pPr>
            <a:r>
              <a:rPr lang="en-GB" sz="1100" dirty="0">
                <a:ln w="0"/>
                <a:solidFill>
                  <a:schemeClr val="tx1"/>
                </a:solidFill>
                <a:latin typeface="Calibri" panose="020F0502020204030204" pitchFamily="34" charset="0"/>
                <a:ea typeface="Calibri" panose="020F0502020204030204" pitchFamily="34" charset="0"/>
                <a:cs typeface="Calibri" panose="020F0502020204030204" pitchFamily="34" charset="0"/>
              </a:rPr>
              <a:t>Log in using their </a:t>
            </a:r>
            <a:r>
              <a:rPr lang="en-GB" sz="1100" dirty="0" err="1">
                <a:ln w="0"/>
                <a:solidFill>
                  <a:schemeClr val="tx1"/>
                </a:solidFill>
                <a:latin typeface="Calibri" panose="020F0502020204030204" pitchFamily="34" charset="0"/>
                <a:ea typeface="Calibri" panose="020F0502020204030204" pitchFamily="34" charset="0"/>
                <a:cs typeface="Calibri" panose="020F0502020204030204" pitchFamily="34" charset="0"/>
              </a:rPr>
              <a:t>Languagenut</a:t>
            </a:r>
            <a:r>
              <a:rPr lang="en-GB" sz="1100" dirty="0">
                <a:ln w="0"/>
                <a:solidFill>
                  <a:schemeClr val="tx1"/>
                </a:solidFill>
                <a:latin typeface="Calibri" panose="020F0502020204030204" pitchFamily="34" charset="0"/>
                <a:ea typeface="Calibri" panose="020F0502020204030204" pitchFamily="34" charset="0"/>
                <a:cs typeface="Calibri" panose="020F0502020204030204" pitchFamily="34" charset="0"/>
              </a:rPr>
              <a:t> login details. If these are forgotten email </a:t>
            </a:r>
            <a:r>
              <a:rPr lang="en-GB" sz="1100" dirty="0" err="1">
                <a:ln w="0"/>
                <a:solidFill>
                  <a:schemeClr val="tx1"/>
                </a:solidFill>
                <a:latin typeface="Calibri" panose="020F0502020204030204" pitchFamily="34" charset="0"/>
                <a:ea typeface="Calibri" panose="020F0502020204030204" pitchFamily="34" charset="0"/>
                <a:cs typeface="Calibri" panose="020F0502020204030204" pitchFamily="34" charset="0"/>
                <a:hlinkClick r:id="rId12"/>
              </a:rPr>
              <a:t>gzarate@stratton.school</a:t>
            </a:r>
            <a:r>
              <a:rPr lang="en-GB" sz="1100" dirty="0">
                <a:ln w="0"/>
                <a:solidFill>
                  <a:schemeClr val="tx1"/>
                </a:solidFill>
                <a:latin typeface="Calibri" panose="020F0502020204030204" pitchFamily="34" charset="0"/>
                <a:ea typeface="Calibri" panose="020F0502020204030204" pitchFamily="34" charset="0"/>
                <a:cs typeface="Calibri" panose="020F0502020204030204" pitchFamily="34" charset="0"/>
              </a:rPr>
              <a:t> or visit C3 (Mr Zarate’s room)</a:t>
            </a:r>
          </a:p>
          <a:p>
            <a:pPr marL="171450" indent="-171450">
              <a:buFont typeface="Arial" panose="020B0604020202020204" pitchFamily="34" charset="0"/>
              <a:buChar char="•"/>
            </a:pPr>
            <a:r>
              <a:rPr lang="en-GB" sz="1100" dirty="0">
                <a:ln w="0"/>
                <a:solidFill>
                  <a:schemeClr val="tx1"/>
                </a:solidFill>
                <a:latin typeface="Calibri"/>
                <a:ea typeface="Calibri"/>
                <a:cs typeface="Calibri"/>
              </a:rPr>
              <a:t> In the writing tasks, some words need special foreign characters. Copy the Web address here with a guide on how to type special characters in languagenut https://help.languagenut.com/article/290-student-guide-for-writing-tasks </a:t>
            </a:r>
            <a:endParaRPr lang="en-GB" sz="1200" dirty="0">
              <a:ln w="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ctr"/>
            <a:endParaRPr lang="en-GB" dirty="0">
              <a:ln w="0"/>
              <a:solidFill>
                <a:schemeClr val="tx1"/>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Calibri" panose="020F0502020204030204" pitchFamily="34" charset="0"/>
            </a:endParaRPr>
          </a:p>
        </p:txBody>
      </p:sp>
      <p:sp>
        <p:nvSpPr>
          <p:cNvPr id="26" name="Rectangle: Rounded Corners 25">
            <a:extLst>
              <a:ext uri="{FF2B5EF4-FFF2-40B4-BE49-F238E27FC236}">
                <a16:creationId xmlns:a16="http://schemas.microsoft.com/office/drawing/2014/main" id="{24DD7139-510C-3869-1A88-26153DC94C6C}"/>
              </a:ext>
            </a:extLst>
          </p:cNvPr>
          <p:cNvSpPr/>
          <p:nvPr/>
        </p:nvSpPr>
        <p:spPr>
          <a:xfrm>
            <a:off x="2861186" y="5174591"/>
            <a:ext cx="3820003" cy="1200329"/>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r>
              <a:rPr lang="en-GB" sz="1400" u="sng">
                <a:ln w="0"/>
                <a:solidFill>
                  <a:schemeClr val="tx2">
                    <a:lumMod val="75000"/>
                    <a:lumOff val="25000"/>
                  </a:schemeClr>
                </a:solidFill>
                <a:effectLst>
                  <a:outerShdw blurRad="38100" dist="19050" dir="2700000" algn="tl" rotWithShape="0">
                    <a:schemeClr val="dk1">
                      <a:alpha val="40000"/>
                    </a:schemeClr>
                  </a:outerShdw>
                </a:effectLst>
                <a:latin typeface="Calibri"/>
                <a:ea typeface="Calibri"/>
                <a:cs typeface="Calibri"/>
              </a:rPr>
              <a:t>Soundtrap</a:t>
            </a:r>
            <a:r>
              <a:rPr lang="en-GB" sz="1400" u="sng" dirty="0">
                <a:ln w="0"/>
                <a:solidFill>
                  <a:schemeClr val="tx2">
                    <a:lumMod val="75000"/>
                    <a:lumOff val="25000"/>
                  </a:schemeClr>
                </a:solidFill>
                <a:effectLst>
                  <a:outerShdw blurRad="38100" dist="19050" dir="2700000" algn="tl" rotWithShape="0">
                    <a:schemeClr val="dk1">
                      <a:alpha val="40000"/>
                    </a:schemeClr>
                  </a:outerShdw>
                </a:effectLst>
                <a:latin typeface="Calibri"/>
                <a:ea typeface="Calibri"/>
                <a:cs typeface="Calibri"/>
              </a:rPr>
              <a:t> </a:t>
            </a:r>
            <a:r>
              <a:rPr lang="en-GB" sz="1400" u="sng" dirty="0">
                <a:ln w="0"/>
                <a:solidFill>
                  <a:schemeClr val="tx1"/>
                </a:solidFill>
                <a:effectLst>
                  <a:outerShdw blurRad="38100" dist="19050" dir="2700000" algn="tl" rotWithShape="0">
                    <a:schemeClr val="dk1">
                      <a:alpha val="40000"/>
                    </a:schemeClr>
                  </a:outerShdw>
                </a:effectLst>
                <a:latin typeface="Calibri"/>
                <a:ea typeface="Calibri"/>
                <a:cs typeface="Calibri"/>
              </a:rPr>
              <a:t>(Music Year 8-11)</a:t>
            </a:r>
          </a:p>
          <a:p>
            <a:pPr marL="171450" indent="-171450">
              <a:buFont typeface="Arial" panose="020B0604020202020204" pitchFamily="34" charset="0"/>
              <a:buChar char="•"/>
            </a:pPr>
            <a:r>
              <a:rPr lang="en-GB" sz="1100" dirty="0">
                <a:ln w="0"/>
                <a:solidFill>
                  <a:schemeClr val="tx1"/>
                </a:solidFill>
                <a:latin typeface="Calibri" panose="020F0502020204030204" pitchFamily="34" charset="0"/>
                <a:ea typeface="Calibri" panose="020F0502020204030204" pitchFamily="34" charset="0"/>
                <a:cs typeface="Calibri" panose="020F0502020204030204" pitchFamily="34" charset="0"/>
              </a:rPr>
              <a:t>To log in pupils can search for “</a:t>
            </a:r>
            <a:r>
              <a:rPr lang="en-GB" sz="1100" dirty="0" err="1">
                <a:ln w="0"/>
                <a:solidFill>
                  <a:schemeClr val="tx1"/>
                </a:solidFill>
                <a:latin typeface="Calibri" panose="020F0502020204030204" pitchFamily="34" charset="0"/>
                <a:ea typeface="Calibri" panose="020F0502020204030204" pitchFamily="34" charset="0"/>
                <a:cs typeface="Calibri" panose="020F0502020204030204" pitchFamily="34" charset="0"/>
              </a:rPr>
              <a:t>Soundtrap</a:t>
            </a:r>
            <a:r>
              <a:rPr lang="en-GB" sz="1100" dirty="0">
                <a:ln w="0"/>
                <a:solidFill>
                  <a:schemeClr val="tx1"/>
                </a:solidFill>
                <a:latin typeface="Calibri" panose="020F0502020204030204" pitchFamily="34" charset="0"/>
                <a:ea typeface="Calibri" panose="020F0502020204030204" pitchFamily="34" charset="0"/>
                <a:cs typeface="Calibri" panose="020F0502020204030204" pitchFamily="34" charset="0"/>
              </a:rPr>
              <a:t>” on any browser. </a:t>
            </a:r>
          </a:p>
          <a:p>
            <a:pPr marL="171450" indent="-171450">
              <a:buFont typeface="Arial" panose="020B0604020202020204" pitchFamily="34" charset="0"/>
              <a:buChar char="•"/>
            </a:pPr>
            <a:r>
              <a:rPr lang="en-GB" sz="1100" dirty="0">
                <a:ln w="0"/>
                <a:solidFill>
                  <a:schemeClr val="tx1"/>
                </a:solidFill>
                <a:latin typeface="Calibri" panose="020F0502020204030204" pitchFamily="34" charset="0"/>
                <a:ea typeface="Calibri" panose="020F0502020204030204" pitchFamily="34" charset="0"/>
                <a:cs typeface="Calibri" panose="020F0502020204030204" pitchFamily="34" charset="0"/>
              </a:rPr>
              <a:t>After this, pupils will be asked to log in. They can do this by using their school login details by selecting “Microsoft”.  </a:t>
            </a:r>
          </a:p>
        </p:txBody>
      </p:sp>
    </p:spTree>
    <p:extLst>
      <p:ext uri="{BB962C8B-B14F-4D97-AF65-F5344CB8AC3E}">
        <p14:creationId xmlns:p14="http://schemas.microsoft.com/office/powerpoint/2010/main" val="9002050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61E73D0-6008-E693-F0AA-2D72BA157DE0}"/>
              </a:ext>
            </a:extLst>
          </p:cNvPr>
          <p:cNvSpPr txBox="1"/>
          <p:nvPr/>
        </p:nvSpPr>
        <p:spPr>
          <a:xfrm>
            <a:off x="121920" y="91440"/>
            <a:ext cx="5750560" cy="1477328"/>
          </a:xfrm>
          <a:prstGeom prst="rect">
            <a:avLst/>
          </a:prstGeom>
          <a:noFill/>
        </p:spPr>
        <p:txBody>
          <a:bodyPr wrap="square">
            <a:spAutoFit/>
          </a:bodyPr>
          <a:lstStyle/>
          <a:p>
            <a:r>
              <a:rPr lang="en-GB" sz="18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For further information on the previous platforms, please scan the QR codes below. For other subjects, staff will explain how to log in to the online platform used. </a:t>
            </a:r>
          </a:p>
          <a:p>
            <a:r>
              <a:rPr lang="en-GB" sz="18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If you have any subject-specific questions, please contact your child’s teacher directly. </a:t>
            </a:r>
            <a:endParaRPr lang="en-GB" dirty="0">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71A9D485-F16C-73D4-A1C3-3FC357085946}"/>
              </a:ext>
            </a:extLst>
          </p:cNvPr>
          <p:cNvPicPr>
            <a:picLocks noChangeAspect="1"/>
          </p:cNvPicPr>
          <p:nvPr/>
        </p:nvPicPr>
        <p:blipFill>
          <a:blip r:embed="rId2"/>
          <a:stretch>
            <a:fillRect/>
          </a:stretch>
        </p:blipFill>
        <p:spPr>
          <a:xfrm>
            <a:off x="6319522" y="91440"/>
            <a:ext cx="5315109" cy="1907082"/>
          </a:xfrm>
          <a:prstGeom prst="rect">
            <a:avLst/>
          </a:prstGeom>
        </p:spPr>
      </p:pic>
      <p:pic>
        <p:nvPicPr>
          <p:cNvPr id="6" name="Picture 5">
            <a:extLst>
              <a:ext uri="{FF2B5EF4-FFF2-40B4-BE49-F238E27FC236}">
                <a16:creationId xmlns:a16="http://schemas.microsoft.com/office/drawing/2014/main" id="{C55CBF24-D103-8936-145B-D725AB5587B3}"/>
              </a:ext>
            </a:extLst>
          </p:cNvPr>
          <p:cNvPicPr>
            <a:picLocks noChangeAspect="1"/>
          </p:cNvPicPr>
          <p:nvPr/>
        </p:nvPicPr>
        <p:blipFill>
          <a:blip r:embed="rId3"/>
          <a:stretch>
            <a:fillRect/>
          </a:stretch>
        </p:blipFill>
        <p:spPr>
          <a:xfrm>
            <a:off x="7501545" y="5626509"/>
            <a:ext cx="4596782" cy="1140051"/>
          </a:xfrm>
          <a:prstGeom prst="rect">
            <a:avLst/>
          </a:prstGeom>
        </p:spPr>
      </p:pic>
      <p:sp>
        <p:nvSpPr>
          <p:cNvPr id="8" name="TextBox 7">
            <a:extLst>
              <a:ext uri="{FF2B5EF4-FFF2-40B4-BE49-F238E27FC236}">
                <a16:creationId xmlns:a16="http://schemas.microsoft.com/office/drawing/2014/main" id="{C39E535F-9707-9CAC-2830-83B9F6844898}"/>
              </a:ext>
            </a:extLst>
          </p:cNvPr>
          <p:cNvSpPr txBox="1"/>
          <p:nvPr/>
        </p:nvSpPr>
        <p:spPr>
          <a:xfrm>
            <a:off x="121921" y="1714865"/>
            <a:ext cx="5974080" cy="3265061"/>
          </a:xfrm>
          <a:prstGeom prst="rect">
            <a:avLst/>
          </a:prstGeom>
          <a:noFill/>
        </p:spPr>
        <p:txBody>
          <a:bodyPr wrap="square" lIns="91440" tIns="45720" rIns="91440" bIns="45720" anchor="t">
            <a:spAutoFit/>
          </a:bodyPr>
          <a:lstStyle/>
          <a:p>
            <a:pPr marL="0" marR="0" indent="0" rtl="0" fontAlgn="base">
              <a:lnSpc>
                <a:spcPts val="1376"/>
              </a:lnSpc>
              <a:spcAft>
                <a:spcPts val="800"/>
              </a:spcAft>
              <a:buNone/>
            </a:pPr>
            <a:r>
              <a:rPr lang="en-GB" sz="1100" b="1" i="0" u="sng" dirty="0">
                <a:solidFill>
                  <a:srgbClr val="000000"/>
                </a:solidFill>
                <a:effectLst/>
                <a:latin typeface="Calibri"/>
                <a:ea typeface="Calibri"/>
                <a:cs typeface="Calibri"/>
              </a:rPr>
              <a:t>Parent Guide:</a:t>
            </a:r>
            <a:r>
              <a:rPr lang="en-GB" sz="1100" b="1" i="0" dirty="0">
                <a:solidFill>
                  <a:srgbClr val="000000"/>
                </a:solidFill>
                <a:effectLst/>
                <a:latin typeface="Calibri"/>
                <a:ea typeface="Calibri"/>
                <a:cs typeface="Calibri"/>
              </a:rPr>
              <a:t> Tracking Student Progress</a:t>
            </a:r>
          </a:p>
          <a:p>
            <a:pPr marL="0" marR="0" indent="0" rtl="0">
              <a:lnSpc>
                <a:spcPts val="1376"/>
              </a:lnSpc>
              <a:spcAft>
                <a:spcPts val="800"/>
              </a:spcAft>
              <a:buNone/>
            </a:pPr>
            <a:r>
              <a:rPr lang="en-GB" sz="1100" b="1" i="0" dirty="0" err="1">
                <a:solidFill>
                  <a:srgbClr val="000000"/>
                </a:solidFill>
                <a:effectLst/>
                <a:latin typeface="Calibri"/>
                <a:ea typeface="Calibri"/>
                <a:cs typeface="Calibri"/>
              </a:rPr>
              <a:t>Sparx</a:t>
            </a:r>
            <a:r>
              <a:rPr lang="en-GB" sz="1100" b="1" i="0" dirty="0">
                <a:solidFill>
                  <a:srgbClr val="000000"/>
                </a:solidFill>
                <a:effectLst/>
                <a:latin typeface="Calibri"/>
                <a:ea typeface="Calibri"/>
                <a:cs typeface="Calibri"/>
              </a:rPr>
              <a:t> Maths </a:t>
            </a:r>
            <a:r>
              <a:rPr lang="en-GB" sz="1100" b="0" i="0" dirty="0">
                <a:solidFill>
                  <a:srgbClr val="000000"/>
                </a:solidFill>
                <a:effectLst/>
                <a:latin typeface="Calibri"/>
                <a:ea typeface="Calibri"/>
                <a:cs typeface="Calibri"/>
              </a:rPr>
              <a:t> </a:t>
            </a:r>
            <a:endParaRPr lang="en-GB"/>
          </a:p>
          <a:p>
            <a:pPr marL="0" marR="0" lvl="0" indent="0" algn="l" rtl="0" fontAlgn="base">
              <a:lnSpc>
                <a:spcPts val="1376"/>
              </a:lnSpc>
              <a:buFont typeface="Arial" panose="020B0604020202020204" pitchFamily="34" charset="0"/>
              <a:buChar char="•"/>
            </a:pPr>
            <a:r>
              <a:rPr lang="en-GB" sz="1100" b="1"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Weekly Automated Emails:</a:t>
            </a:r>
            <a:r>
              <a:rPr lang="en-GB" sz="11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Parents receive a weekly update email detailing whether the current week's homework is completed, showing countdown timers to deadlines, and highlighting any outstanding tasks from prior weeks. </a:t>
            </a:r>
          </a:p>
          <a:p>
            <a:pPr marL="0" marR="0" lvl="0" indent="0" algn="l" rtl="0" fontAlgn="base">
              <a:lnSpc>
                <a:spcPts val="1376"/>
              </a:lnSpc>
              <a:buFont typeface="Arial" panose="020B0604020202020204" pitchFamily="34" charset="0"/>
              <a:buChar char="•"/>
            </a:pPr>
            <a:r>
              <a:rPr lang="en-GB" sz="1100" b="1"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The Parent Portal:</a:t>
            </a:r>
            <a:r>
              <a:rPr lang="en-GB" sz="11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Every weekly email contains a secure, unique link to a live online portal. Clicking this gives parents real-time visibility into their child's current homework status, tracking data, and overall completion history without needing a password. </a:t>
            </a:r>
          </a:p>
          <a:p>
            <a:pPr marL="457200" fontAlgn="base">
              <a:lnSpc>
                <a:spcPts val="1477"/>
              </a:lnSpc>
              <a:spcAft>
                <a:spcPts val="800"/>
              </a:spcAft>
            </a:pPr>
            <a:endParaRPr lang="en-GB" sz="11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0" marR="0" indent="0" algn="l" rtl="0" fontAlgn="base">
              <a:lnSpc>
                <a:spcPts val="1477"/>
              </a:lnSpc>
              <a:spcAft>
                <a:spcPts val="800"/>
              </a:spcAft>
              <a:buNone/>
            </a:pPr>
            <a:r>
              <a:rPr lang="en-GB" sz="1100" b="1" i="0" dirty="0">
                <a:solidFill>
                  <a:srgbClr val="000000"/>
                </a:solidFill>
                <a:effectLst/>
                <a:latin typeface="Calibri"/>
                <a:ea typeface="Calibri"/>
                <a:cs typeface="Calibri"/>
              </a:rPr>
              <a:t>Sparx Reader</a:t>
            </a:r>
            <a:r>
              <a:rPr lang="en-GB" sz="1100" b="0" i="0" dirty="0">
                <a:solidFill>
                  <a:srgbClr val="000000"/>
                </a:solidFill>
                <a:effectLst/>
                <a:latin typeface="Calibri"/>
                <a:ea typeface="Calibri"/>
                <a:cs typeface="Calibri"/>
              </a:rPr>
              <a:t>  </a:t>
            </a:r>
          </a:p>
          <a:p>
            <a:pPr marL="0" marR="0" lvl="0" indent="0" algn="l" rtl="0" fontAlgn="base">
              <a:lnSpc>
                <a:spcPts val="1477"/>
              </a:lnSpc>
              <a:buFont typeface="Arial" panose="020B0604020202020204" pitchFamily="34" charset="0"/>
              <a:buChar char="•"/>
            </a:pPr>
            <a:r>
              <a:rPr lang="en-GB" sz="1100" b="1" i="0" dirty="0">
                <a:solidFill>
                  <a:srgbClr val="000000"/>
                </a:solidFill>
                <a:effectLst/>
                <a:latin typeface="Calibri"/>
                <a:ea typeface="Calibri"/>
                <a:cs typeface="Calibri"/>
              </a:rPr>
              <a:t>As above</a:t>
            </a:r>
            <a:r>
              <a:rPr lang="en-GB" sz="1100" b="0" i="0" dirty="0">
                <a:solidFill>
                  <a:srgbClr val="000000"/>
                </a:solidFill>
                <a:effectLst/>
                <a:latin typeface="Calibri"/>
                <a:ea typeface="Calibri"/>
                <a:cs typeface="Calibri"/>
              </a:rPr>
              <a:t> </a:t>
            </a:r>
            <a:r>
              <a:rPr lang="en-GB" sz="1100" b="1" i="0" dirty="0">
                <a:solidFill>
                  <a:srgbClr val="000000"/>
                </a:solidFill>
                <a:effectLst/>
                <a:latin typeface="Calibri"/>
                <a:ea typeface="Calibri"/>
                <a:cs typeface="Calibri"/>
              </a:rPr>
              <a:t>Book Completion Emails:</a:t>
            </a:r>
            <a:r>
              <a:rPr lang="en-GB" sz="1100" b="0" i="0" dirty="0">
                <a:solidFill>
                  <a:srgbClr val="000000"/>
                </a:solidFill>
                <a:effectLst/>
                <a:latin typeface="Calibri"/>
                <a:ea typeface="Calibri"/>
                <a:cs typeface="Calibri"/>
              </a:rPr>
              <a:t> Every time a student successfully finishes an e-book on Sparx Reader, an automated celebratory email is sent to the parent. This message shares how many points the student earned and includes conversation starters or suggested questions to help parents talk with their child about the book they just finished. </a:t>
            </a:r>
          </a:p>
          <a:p>
            <a:pPr marL="457200" fontAlgn="base">
              <a:lnSpc>
                <a:spcPts val="1376"/>
              </a:lnSpc>
              <a:spcAft>
                <a:spcPts val="800"/>
              </a:spcAft>
            </a:pPr>
            <a:endParaRPr lang="en-GB" sz="11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35ECA291-D116-FC0C-6461-38C2D26686DD}"/>
              </a:ext>
            </a:extLst>
          </p:cNvPr>
          <p:cNvSpPr txBox="1"/>
          <p:nvPr/>
        </p:nvSpPr>
        <p:spPr>
          <a:xfrm>
            <a:off x="6096000" y="1714865"/>
            <a:ext cx="6096000" cy="2982932"/>
          </a:xfrm>
          <a:prstGeom prst="rect">
            <a:avLst/>
          </a:prstGeom>
          <a:noFill/>
        </p:spPr>
        <p:txBody>
          <a:bodyPr wrap="square">
            <a:spAutoFit/>
          </a:bodyPr>
          <a:lstStyle/>
          <a:p>
            <a:pPr marL="0" marR="0" indent="0" algn="l" rtl="0" fontAlgn="base">
              <a:lnSpc>
                <a:spcPts val="1477"/>
              </a:lnSpc>
              <a:spcAft>
                <a:spcPts val="800"/>
              </a:spcAft>
              <a:buNone/>
            </a:pPr>
            <a:r>
              <a:rPr lang="en-GB" sz="11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a:p>
            <a:pPr marL="0" marR="0" indent="0" algn="l" rtl="0" fontAlgn="base">
              <a:lnSpc>
                <a:spcPts val="1477"/>
              </a:lnSpc>
              <a:spcAft>
                <a:spcPts val="800"/>
              </a:spcAft>
              <a:buNone/>
            </a:pPr>
            <a:r>
              <a:rPr lang="en-GB" sz="1100" b="1" i="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Languagenut</a:t>
            </a:r>
            <a:r>
              <a:rPr lang="en-GB" sz="11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a:p>
            <a:pPr marL="0" marR="0" lvl="0" indent="0" algn="l" rtl="0" fontAlgn="base">
              <a:lnSpc>
                <a:spcPts val="1477"/>
              </a:lnSpc>
              <a:buFont typeface="Arial" panose="020B0604020202020204" pitchFamily="34" charset="0"/>
              <a:buChar char="•"/>
            </a:pPr>
            <a:r>
              <a:rPr lang="en-GB" sz="1100" b="1"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Using the Student Login Together:</a:t>
            </a:r>
            <a:r>
              <a:rPr lang="en-GB" sz="11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Many parents choose to log in using their child's school username and password. Sitting down together allows you to look directly at their completed assignments, saved scores, and the leaderboard to see how they are doing. </a:t>
            </a:r>
          </a:p>
          <a:p>
            <a:pPr marL="0" marR="0" indent="0" algn="l" rtl="0" fontAlgn="base">
              <a:lnSpc>
                <a:spcPts val="1477"/>
              </a:lnSpc>
              <a:spcAft>
                <a:spcPts val="800"/>
              </a:spcAft>
              <a:buNone/>
            </a:pPr>
            <a:r>
              <a:rPr lang="en-GB" sz="11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a:p>
            <a:pPr marL="0" marR="0" indent="0" algn="l" rtl="0" fontAlgn="base">
              <a:lnSpc>
                <a:spcPts val="1477"/>
              </a:lnSpc>
              <a:spcAft>
                <a:spcPts val="800"/>
              </a:spcAft>
              <a:buNone/>
            </a:pPr>
            <a:r>
              <a:rPr lang="en-GB" sz="1100" b="1"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Seneca  </a:t>
            </a:r>
            <a:r>
              <a:rPr lang="en-GB" sz="11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a:p>
            <a:pPr marL="0" marR="0" lvl="0" indent="0" algn="l" rtl="0" fontAlgn="base">
              <a:lnSpc>
                <a:spcPts val="1477"/>
              </a:lnSpc>
              <a:buFont typeface="Arial" panose="020B0604020202020204" pitchFamily="34" charset="0"/>
              <a:buChar char="•"/>
            </a:pPr>
            <a:r>
              <a:rPr lang="en-GB" sz="1100" b="1"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Parent Dashboard &amp; Reports:</a:t>
            </a:r>
            <a:r>
              <a:rPr lang="en-GB" sz="11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Parents can log in on the parent dashboard to view a comprehensive breakdown of study time (tracked by day and subject), average scores, and how performance compares to previous weeks. </a:t>
            </a:r>
          </a:p>
          <a:p>
            <a:pPr marL="0" marR="0" lvl="0" indent="0" algn="l" rtl="0" fontAlgn="base">
              <a:lnSpc>
                <a:spcPts val="1477"/>
              </a:lnSpc>
              <a:buFont typeface="Arial" panose="020B0604020202020204" pitchFamily="34" charset="0"/>
              <a:buChar char="•"/>
            </a:pPr>
            <a:r>
              <a:rPr lang="en-GB" sz="1100" b="1"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Assignments Tracker:</a:t>
            </a:r>
            <a:r>
              <a:rPr lang="en-GB" sz="11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Displays all current, upcoming, and overdue homework tasks set by the school, along with a preview of the questions. </a:t>
            </a:r>
          </a:p>
          <a:p>
            <a:pPr marL="0" marR="0" indent="0" algn="l" rtl="0" fontAlgn="base">
              <a:lnSpc>
                <a:spcPts val="1376"/>
              </a:lnSpc>
              <a:spcAft>
                <a:spcPts val="800"/>
              </a:spcAft>
              <a:buNone/>
            </a:pPr>
            <a:r>
              <a:rPr lang="en-GB" sz="11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p:txBody>
      </p:sp>
      <p:sp>
        <p:nvSpPr>
          <p:cNvPr id="12" name="TextBox 11">
            <a:extLst>
              <a:ext uri="{FF2B5EF4-FFF2-40B4-BE49-F238E27FC236}">
                <a16:creationId xmlns:a16="http://schemas.microsoft.com/office/drawing/2014/main" id="{1716F055-383C-3F98-10BA-04580DA403A4}"/>
              </a:ext>
            </a:extLst>
          </p:cNvPr>
          <p:cNvSpPr txBox="1"/>
          <p:nvPr/>
        </p:nvSpPr>
        <p:spPr>
          <a:xfrm>
            <a:off x="121920" y="4931866"/>
            <a:ext cx="6136640" cy="1876860"/>
          </a:xfrm>
          <a:prstGeom prst="rect">
            <a:avLst/>
          </a:prstGeom>
          <a:noFill/>
        </p:spPr>
        <p:txBody>
          <a:bodyPr wrap="square">
            <a:spAutoFit/>
          </a:bodyPr>
          <a:lstStyle/>
          <a:p>
            <a:pPr marL="0" marR="0" indent="0" algn="l" rtl="0" fontAlgn="base">
              <a:lnSpc>
                <a:spcPts val="1376"/>
              </a:lnSpc>
              <a:spcAft>
                <a:spcPts val="800"/>
              </a:spcAft>
              <a:buNone/>
            </a:pPr>
            <a:r>
              <a:rPr lang="en-GB" sz="1100" b="1"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Tassomai </a:t>
            </a:r>
            <a:r>
              <a:rPr lang="en-GB" sz="11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a:p>
            <a:pPr marL="0" marR="0" lvl="0" indent="0" algn="l" rtl="0" fontAlgn="base">
              <a:lnSpc>
                <a:spcPts val="1376"/>
              </a:lnSpc>
              <a:buFont typeface="Arial" panose="020B0604020202020204" pitchFamily="34" charset="0"/>
              <a:buChar char="•"/>
            </a:pPr>
            <a:r>
              <a:rPr lang="en-GB" sz="1100" b="1"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Weekly Email Reports:</a:t>
            </a:r>
            <a:r>
              <a:rPr lang="en-GB" sz="11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Parents receive regular email summaries outlining how much work their child has completed, whether daily goals have been met, and overall answer accuracy. </a:t>
            </a:r>
          </a:p>
          <a:p>
            <a:pPr marL="0" marR="0" lvl="0" indent="0" algn="l" rtl="0" fontAlgn="base">
              <a:lnSpc>
                <a:spcPts val="1477"/>
              </a:lnSpc>
              <a:buFont typeface="Arial" panose="020B0604020202020204" pitchFamily="34" charset="0"/>
              <a:buChar char="•"/>
            </a:pPr>
            <a:r>
              <a:rPr lang="en-GB" sz="1100" b="1"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Parent Dashboard &amp; App:</a:t>
            </a:r>
            <a:r>
              <a:rPr lang="en-GB" sz="11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Parents can log into the Tassomai Parent Dashboard via web browser or the mobile app to check daily targets, time spent, accuracy rates, and the number of days since the student last logged in. </a:t>
            </a:r>
          </a:p>
          <a:p>
            <a:pPr marL="0" marR="0" lvl="0" indent="0" algn="l" rtl="0" fontAlgn="base">
              <a:lnSpc>
                <a:spcPts val="1477"/>
              </a:lnSpc>
              <a:buFont typeface="Arial" panose="020B0604020202020204" pitchFamily="34" charset="0"/>
              <a:buChar char="•"/>
            </a:pPr>
            <a:r>
              <a:rPr lang="en-GB" sz="1100" b="1"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The Tree / Understanding Grid:</a:t>
            </a:r>
            <a:r>
              <a:rPr lang="en-GB" sz="1100" b="0" i="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 visual, color-coded feature mapping out student strengths and weaknesses across various topics, allowing parents to instantly see which specific areas need more revision or practice. </a:t>
            </a:r>
          </a:p>
        </p:txBody>
      </p:sp>
      <p:sp>
        <p:nvSpPr>
          <p:cNvPr id="16" name="TextBox 15">
            <a:extLst>
              <a:ext uri="{FF2B5EF4-FFF2-40B4-BE49-F238E27FC236}">
                <a16:creationId xmlns:a16="http://schemas.microsoft.com/office/drawing/2014/main" id="{18140CC3-1DF3-0520-87E2-1FAE35187BEA}"/>
              </a:ext>
            </a:extLst>
          </p:cNvPr>
          <p:cNvSpPr txBox="1"/>
          <p:nvPr/>
        </p:nvSpPr>
        <p:spPr>
          <a:xfrm>
            <a:off x="6286808" y="4389247"/>
            <a:ext cx="5783271" cy="1237262"/>
          </a:xfrm>
          <a:prstGeom prst="rect">
            <a:avLst/>
          </a:prstGeom>
          <a:noFill/>
        </p:spPr>
        <p:txBody>
          <a:bodyPr wrap="square">
            <a:spAutoFit/>
          </a:bodyPr>
          <a:lstStyle/>
          <a:p>
            <a:pPr marL="0" marR="0" indent="0" algn="ctr" rtl="0" fontAlgn="base">
              <a:lnSpc>
                <a:spcPct val="200000"/>
              </a:lnSpc>
              <a:spcAft>
                <a:spcPts val="800"/>
              </a:spcAft>
              <a:buNone/>
            </a:pPr>
            <a:r>
              <a:rPr lang="en-GB" sz="2000" b="1" i="0" u="sng"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Stratton school we believe in a shared responsibility when it comes to home learning. </a:t>
            </a:r>
          </a:p>
        </p:txBody>
      </p:sp>
    </p:spTree>
    <p:extLst>
      <p:ext uri="{BB962C8B-B14F-4D97-AF65-F5344CB8AC3E}">
        <p14:creationId xmlns:p14="http://schemas.microsoft.com/office/powerpoint/2010/main" val="2754600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38</TotalTime>
  <Words>919</Words>
  <Application>Microsoft Office PowerPoint</Application>
  <PresentationFormat>Widescreen</PresentationFormat>
  <Paragraphs>58</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Aptos</vt:lpstr>
      <vt:lpstr>Aptos Display</vt:lpstr>
      <vt:lpstr>Arial</vt:lpstr>
      <vt:lpstr>Calibri</vt:lpstr>
      <vt:lpstr>Office Theme</vt:lpstr>
      <vt:lpstr>PowerPoint Presentation</vt:lpstr>
      <vt:lpstr>PowerPoint Presentation</vt:lpstr>
    </vt:vector>
  </TitlesOfParts>
  <Company>Meridian Trust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Claire Allen</dc:creator>
  <cp:lastModifiedBy>Lydia Pickwick</cp:lastModifiedBy>
  <cp:revision>19</cp:revision>
  <dcterms:created xsi:type="dcterms:W3CDTF">2026-09-16T08:03:25Z</dcterms:created>
  <dcterms:modified xsi:type="dcterms:W3CDTF">2026-09-17T19:31:27Z</dcterms:modified>
</cp:coreProperties>
</file>